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16"/>
  </p:notesMasterIdLst>
  <p:sldIdLst>
    <p:sldId id="256" r:id="rId2"/>
    <p:sldId id="276" r:id="rId3"/>
    <p:sldId id="257" r:id="rId4"/>
    <p:sldId id="274" r:id="rId5"/>
    <p:sldId id="275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84" r:id="rId14"/>
    <p:sldId id="285" r:id="rId15"/>
  </p:sldIdLst>
  <p:sldSz cx="9144000" cy="6858000" type="screen4x3"/>
  <p:notesSz cx="6946900" cy="92837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r" defTabSz="914400" rtl="1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r" defTabSz="914400" rtl="1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r" defTabSz="914400" rtl="1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r" defTabSz="914400" rtl="1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1CFD5"/>
    <a:srgbClr val="969696"/>
    <a:srgbClr val="C0C0C0"/>
    <a:srgbClr val="ACA3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-92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99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38" tIns="46369" rIns="92738" bIns="46369" numCol="1" anchor="t" anchorCtr="0" compatLnSpc="1">
            <a:prstTxWarp prst="textNoShape">
              <a:avLst/>
            </a:prstTxWarp>
          </a:bodyPr>
          <a:lstStyle>
            <a:lvl1pPr algn="l" defTabSz="927100">
              <a:defRPr sz="1200"/>
            </a:lvl1pPr>
          </a:lstStyle>
          <a:p>
            <a:endParaRPr lang="en-US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7000" y="0"/>
            <a:ext cx="30099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38" tIns="46369" rIns="92738" bIns="46369" numCol="1" anchor="t" anchorCtr="0" compatLnSpc="1">
            <a:prstTxWarp prst="textNoShape">
              <a:avLst/>
            </a:prstTxWarp>
          </a:bodyPr>
          <a:lstStyle>
            <a:lvl1pPr algn="r" defTabSz="927100">
              <a:defRPr sz="1200"/>
            </a:lvl1pPr>
          </a:lstStyle>
          <a:p>
            <a:endParaRPr lang="en-US"/>
          </a:p>
        </p:txBody>
      </p:sp>
      <p:sp>
        <p:nvSpPr>
          <p:cNvPr id="809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25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09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5513" y="4410075"/>
            <a:ext cx="5095875" cy="417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38" tIns="46369" rIns="92738" bIns="463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09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099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38" tIns="46369" rIns="92738" bIns="46369" numCol="1" anchor="b" anchorCtr="0" compatLnSpc="1">
            <a:prstTxWarp prst="textNoShape">
              <a:avLst/>
            </a:prstTxWarp>
          </a:bodyPr>
          <a:lstStyle>
            <a:lvl1pPr algn="l" defTabSz="927100">
              <a:defRPr sz="1200"/>
            </a:lvl1pPr>
          </a:lstStyle>
          <a:p>
            <a:endParaRPr lang="en-US"/>
          </a:p>
        </p:txBody>
      </p:sp>
      <p:sp>
        <p:nvSpPr>
          <p:cNvPr id="809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00" y="8820150"/>
            <a:ext cx="30099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38" tIns="46369" rIns="92738" bIns="46369" numCol="1" anchor="b" anchorCtr="0" compatLnSpc="1">
            <a:prstTxWarp prst="textNoShape">
              <a:avLst/>
            </a:prstTxWarp>
          </a:bodyPr>
          <a:lstStyle>
            <a:lvl1pPr algn="r" defTabSz="927100">
              <a:defRPr sz="1200"/>
            </a:lvl1pPr>
          </a:lstStyle>
          <a:p>
            <a:fld id="{E6E0DFD1-2D27-447C-8A56-1450D483F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914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+mn-ea"/>
        <a:cs typeface="Times New Roman" pitchFamily="18" charset="0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+mn-ea"/>
        <a:cs typeface="Times New Roman" pitchFamily="18" charset="0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+mn-ea"/>
        <a:cs typeface="Times New Roman" pitchFamily="18" charset="0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+mn-ea"/>
        <a:cs typeface="Times New Roman" pitchFamily="18" charset="0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+mn-ea"/>
        <a:cs typeface="Times New Roman" pitchFamily="18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710349-8EFB-4FDC-97AE-ECE62808E093}" type="slidenum">
              <a:rPr lang="en-US"/>
              <a:pPr/>
              <a:t>3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Insert a map of your country.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257" name="Picture 177" descr="csk_biorep_page1IMAGE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0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68538" y="3176588"/>
            <a:ext cx="6459537" cy="2074862"/>
          </a:xfrm>
        </p:spPr>
        <p:txBody>
          <a:bodyPr/>
          <a:lstStyle>
            <a:lvl1pPr>
              <a:defRPr sz="32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31800" y="296863"/>
            <a:ext cx="5629275" cy="1368425"/>
          </a:xfrm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6254" name="Rectangle 17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6255" name="Rectangle 17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6256" name="Rectangle 17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9457954-2762-42DB-8FC3-C980312CED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9A1FE7-41E2-4B53-83CB-28E1587F2D7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465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38975" y="225425"/>
            <a:ext cx="1709738" cy="59753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8175" y="225425"/>
            <a:ext cx="4978400" cy="59753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CDDC92-7A19-4E01-97FA-F04B516CAA5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6952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8175" y="225425"/>
            <a:ext cx="6840538" cy="10080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908175" y="1449388"/>
            <a:ext cx="3343275" cy="47513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5403850" y="1449388"/>
            <a:ext cx="3344863" cy="4751387"/>
          </a:xfrm>
        </p:spPr>
        <p:txBody>
          <a:bodyPr/>
          <a:lstStyle/>
          <a:p>
            <a:r>
              <a:rPr lang="en-US" smtClean="0"/>
              <a:t>Click icon to add clip art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1800" y="6308725"/>
            <a:ext cx="1838325" cy="349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376488" y="6308725"/>
            <a:ext cx="4314825" cy="349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43713" y="6308725"/>
            <a:ext cx="1905000" cy="349250"/>
          </a:xfrm>
        </p:spPr>
        <p:txBody>
          <a:bodyPr/>
          <a:lstStyle>
            <a:lvl1pPr>
              <a:defRPr/>
            </a:lvl1pPr>
          </a:lstStyle>
          <a:p>
            <a:fld id="{63E89D50-C1DA-477D-8DD1-C9A6E416AE5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0611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8175" y="225425"/>
            <a:ext cx="6840538" cy="10080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908175" y="1449388"/>
            <a:ext cx="6840538" cy="2298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08175" y="3900488"/>
            <a:ext cx="6840538" cy="23002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1800" y="6308725"/>
            <a:ext cx="1838325" cy="349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376488" y="6308725"/>
            <a:ext cx="4314825" cy="349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43713" y="6308725"/>
            <a:ext cx="1905000" cy="349250"/>
          </a:xfrm>
        </p:spPr>
        <p:txBody>
          <a:bodyPr/>
          <a:lstStyle>
            <a:lvl1pPr>
              <a:defRPr/>
            </a:lvl1pPr>
          </a:lstStyle>
          <a:p>
            <a:fld id="{CEF472B3-A8B7-47E6-B979-2BE8ED45315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272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7A9741-E201-48AF-AB9A-67D3A7E7EF5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131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63E13B-56FD-4CC5-BE8B-D8813C3F687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778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08175" y="1449388"/>
            <a:ext cx="3343275" cy="4751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03850" y="1449388"/>
            <a:ext cx="3344863" cy="4751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9D77C-C89B-452F-99BF-5B26401D5A4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059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BE9B17-B4C7-4A97-BF89-27A28827A33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116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7DEDD6-8B72-4682-BAD0-2987434C5E8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463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4D0A0C-0DEC-4313-A385-4C297C06DA1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241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82A2A5-BFB2-45BF-A863-BFEBF3D1D00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432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5C843D-8F85-482E-88F4-CF13D6FD5E6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138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694" name="Picture 166" descr="csk_biorep_page2IMAGE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08175" y="225425"/>
            <a:ext cx="6840538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08175" y="1449388"/>
            <a:ext cx="6840538" cy="4751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31800" y="6308725"/>
            <a:ext cx="1838325" cy="349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9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76488" y="6308725"/>
            <a:ext cx="4314825" cy="349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9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43713" y="6308725"/>
            <a:ext cx="1905000" cy="349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+mn-lt"/>
              </a:defRPr>
            </a:lvl1pPr>
          </a:lstStyle>
          <a:p>
            <a:fld id="{B5BE0C9E-F1BF-4949-A46B-00A69F8430A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</p:sldLayoutIdLst>
  <p:hf hdr="0" ftr="0" dt="0"/>
  <p:txStyles>
    <p:titleStyle>
      <a:lvl1pPr algn="l" rtl="1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l" rtl="1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Century Gothic" pitchFamily="34" charset="0"/>
          <a:cs typeface="Times New Roman" pitchFamily="18" charset="0"/>
        </a:defRPr>
      </a:lvl2pPr>
      <a:lvl3pPr algn="l" rtl="1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Century Gothic" pitchFamily="34" charset="0"/>
          <a:cs typeface="Times New Roman" pitchFamily="18" charset="0"/>
        </a:defRPr>
      </a:lvl3pPr>
      <a:lvl4pPr algn="l" rtl="1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Century Gothic" pitchFamily="34" charset="0"/>
          <a:cs typeface="Times New Roman" pitchFamily="18" charset="0"/>
        </a:defRPr>
      </a:lvl4pPr>
      <a:lvl5pPr algn="l" rtl="1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Century Gothic" pitchFamily="34" charset="0"/>
          <a:cs typeface="Times New Roman" pitchFamily="18" charset="0"/>
        </a:defRPr>
      </a:lvl5pPr>
      <a:lvl6pPr marL="457200" algn="l" rtl="1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Century Gothic" pitchFamily="34" charset="0"/>
          <a:cs typeface="Times New Roman" pitchFamily="18" charset="0"/>
        </a:defRPr>
      </a:lvl6pPr>
      <a:lvl7pPr marL="914400" algn="l" rtl="1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Century Gothic" pitchFamily="34" charset="0"/>
          <a:cs typeface="Times New Roman" pitchFamily="18" charset="0"/>
        </a:defRPr>
      </a:lvl7pPr>
      <a:lvl8pPr marL="1371600" algn="l" rtl="1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Century Gothic" pitchFamily="34" charset="0"/>
          <a:cs typeface="Times New Roman" pitchFamily="18" charset="0"/>
        </a:defRPr>
      </a:lvl8pPr>
      <a:lvl9pPr marL="1828800" algn="l" rtl="1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Century Gothic" pitchFamily="34" charset="0"/>
          <a:cs typeface="Times New Roman" pitchFamily="18" charset="0"/>
        </a:defRPr>
      </a:lvl9pPr>
    </p:titleStyle>
    <p:bodyStyle>
      <a:lvl1pPr marL="342900" indent="-342900" algn="r" rtl="1" eaLnBrk="1" fontAlgn="base" hangingPunct="1">
        <a:spcBef>
          <a:spcPct val="20000"/>
        </a:spcBef>
        <a:spcAft>
          <a:spcPct val="2000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1" fontAlgn="base" hangingPunct="1">
        <a:spcBef>
          <a:spcPct val="20000"/>
        </a:spcBef>
        <a:spcAft>
          <a:spcPct val="2000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  <a:cs typeface="+mn-cs"/>
        </a:defRPr>
      </a:lvl2pPr>
      <a:lvl3pPr marL="1143000" indent="-228600" algn="r" rtl="1" eaLnBrk="1" fontAlgn="base" hangingPunct="1">
        <a:spcBef>
          <a:spcPct val="20000"/>
        </a:spcBef>
        <a:spcAft>
          <a:spcPct val="2000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1" fontAlgn="base" hangingPunct="1">
        <a:spcBef>
          <a:spcPct val="20000"/>
        </a:spcBef>
        <a:spcAft>
          <a:spcPct val="20000"/>
        </a:spcAft>
        <a:buClr>
          <a:schemeClr val="tx1"/>
        </a:buClr>
        <a:buChar char="•"/>
        <a:defRPr sz="14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1" fontAlgn="base" hangingPunct="1">
        <a:spcBef>
          <a:spcPct val="20000"/>
        </a:spcBef>
        <a:spcAft>
          <a:spcPct val="20000"/>
        </a:spcAft>
        <a:buClr>
          <a:schemeClr val="tx1"/>
        </a:buClr>
        <a:buChar char="•"/>
        <a:defRPr sz="1200">
          <a:solidFill>
            <a:schemeClr val="tx1"/>
          </a:solidFill>
          <a:latin typeface="+mn-lt"/>
          <a:cs typeface="+mn-cs"/>
        </a:defRPr>
      </a:lvl5pPr>
      <a:lvl6pPr marL="2514600" indent="-228600" algn="r" rtl="1" eaLnBrk="1" fontAlgn="base" hangingPunct="1">
        <a:spcBef>
          <a:spcPct val="20000"/>
        </a:spcBef>
        <a:spcAft>
          <a:spcPct val="20000"/>
        </a:spcAft>
        <a:buClr>
          <a:schemeClr val="tx1"/>
        </a:buClr>
        <a:buChar char="•"/>
        <a:defRPr sz="1200">
          <a:solidFill>
            <a:schemeClr val="tx1"/>
          </a:solidFill>
          <a:latin typeface="+mn-lt"/>
          <a:cs typeface="+mn-cs"/>
        </a:defRPr>
      </a:lvl6pPr>
      <a:lvl7pPr marL="2971800" indent="-228600" algn="r" rtl="1" eaLnBrk="1" fontAlgn="base" hangingPunct="1">
        <a:spcBef>
          <a:spcPct val="20000"/>
        </a:spcBef>
        <a:spcAft>
          <a:spcPct val="20000"/>
        </a:spcAft>
        <a:buClr>
          <a:schemeClr val="tx1"/>
        </a:buClr>
        <a:buChar char="•"/>
        <a:defRPr sz="1200">
          <a:solidFill>
            <a:schemeClr val="tx1"/>
          </a:solidFill>
          <a:latin typeface="+mn-lt"/>
          <a:cs typeface="+mn-cs"/>
        </a:defRPr>
      </a:lvl7pPr>
      <a:lvl8pPr marL="3429000" indent="-228600" algn="r" rtl="1" eaLnBrk="1" fontAlgn="base" hangingPunct="1">
        <a:spcBef>
          <a:spcPct val="20000"/>
        </a:spcBef>
        <a:spcAft>
          <a:spcPct val="20000"/>
        </a:spcAft>
        <a:buClr>
          <a:schemeClr val="tx1"/>
        </a:buClr>
        <a:buChar char="•"/>
        <a:defRPr sz="1200">
          <a:solidFill>
            <a:schemeClr val="tx1"/>
          </a:solidFill>
          <a:latin typeface="+mn-lt"/>
          <a:cs typeface="+mn-cs"/>
        </a:defRPr>
      </a:lvl8pPr>
      <a:lvl9pPr marL="3886200" indent="-228600" algn="r" rtl="1" eaLnBrk="1" fontAlgn="base" hangingPunct="1">
        <a:spcBef>
          <a:spcPct val="20000"/>
        </a:spcBef>
        <a:spcAft>
          <a:spcPct val="20000"/>
        </a:spcAft>
        <a:buClr>
          <a:schemeClr val="tx1"/>
        </a:buClr>
        <a:buChar char="•"/>
        <a:defRPr sz="12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2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3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4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8.png"/><Relationship Id="rId4" Type="http://schemas.openxmlformats.org/officeDocument/2006/relationships/image" Target="../media/image9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357438" y="1728788"/>
            <a:ext cx="6459537" cy="2074862"/>
          </a:xfrm>
        </p:spPr>
        <p:txBody>
          <a:bodyPr/>
          <a:lstStyle/>
          <a:p>
            <a:pPr algn="ctr" rtl="0"/>
            <a:r>
              <a:rPr lang="ar-EG" sz="6600" dirty="0" smtClean="0"/>
              <a:t>كربوهيدرات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ar-EG" dirty="0" smtClean="0"/>
              <a:t>لطلاب</a:t>
            </a:r>
            <a:br>
              <a:rPr lang="ar-EG" dirty="0" smtClean="0"/>
            </a:br>
            <a:r>
              <a:rPr lang="ar-EG" sz="3600" dirty="0" smtClean="0"/>
              <a:t> الفرقة الرابعة </a:t>
            </a:r>
            <a:r>
              <a:rPr lang="ar-EG" sz="3600" dirty="0" err="1" smtClean="0"/>
              <a:t>اساسى</a:t>
            </a:r>
            <a:r>
              <a:rPr lang="ar-EG" sz="3600" dirty="0" smtClean="0"/>
              <a:t> علوم</a:t>
            </a:r>
            <a:br>
              <a:rPr lang="ar-EG" sz="3600" dirty="0" smtClean="0"/>
            </a:br>
            <a:r>
              <a:rPr lang="ar-EG" sz="3600" dirty="0" smtClean="0"/>
              <a:t>المحاضرة 2</a:t>
            </a:r>
            <a:endParaRPr lang="en-US" dirty="0"/>
          </a:p>
        </p:txBody>
      </p:sp>
      <p:pic>
        <p:nvPicPr>
          <p:cNvPr id="1026" name="Picture 7" descr="Description: F:\omar phd 30-4-2010\univ%20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200" y="303494"/>
            <a:ext cx="1766897" cy="2211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9457954-2762-42DB-8FC3-C980312CEDA6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800100" y="4152900"/>
            <a:ext cx="7810500" cy="116955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EG" sz="2800" b="1" dirty="0" smtClean="0"/>
              <a:t>إعداد الدكتور / عمرو حسن مصطفى</a:t>
            </a:r>
          </a:p>
          <a:p>
            <a:r>
              <a:rPr lang="ar-EG" sz="2800" b="1" dirty="0" smtClean="0"/>
              <a:t>استاذ مساعد الكيمياء العضوية </a:t>
            </a:r>
            <a:endParaRPr lang="ar-EG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D0A0C-0DEC-4313-A385-4C297C06DA11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93700" y="368300"/>
            <a:ext cx="8521700" cy="236988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 rtl="1"/>
            <a:r>
              <a:rPr lang="ar-EG" sz="2800" b="1" dirty="0" smtClean="0"/>
              <a:t>ثالثاً : صيغة الهيئة</a:t>
            </a:r>
            <a:endParaRPr lang="ar-EG" sz="2800" b="1" dirty="0"/>
          </a:p>
          <a:p>
            <a:pPr indent="177800" algn="just" rtl="1">
              <a:tabLst>
                <a:tab pos="0" algn="l"/>
              </a:tabLst>
            </a:pPr>
            <a:r>
              <a:rPr lang="ar-SA" dirty="0"/>
              <a:t>إن صيغ </a:t>
            </a:r>
            <a:r>
              <a:rPr lang="ar-SA" dirty="0" err="1"/>
              <a:t>هاورث</a:t>
            </a:r>
            <a:r>
              <a:rPr lang="ar-SA" dirty="0"/>
              <a:t> المسطحة لا تعتبر تمثيلاً صحيحاً ودقيقاً تماماً للحلقات </a:t>
            </a:r>
            <a:r>
              <a:rPr lang="ar-SA" dirty="0" err="1"/>
              <a:t>البيرانوزية</a:t>
            </a:r>
            <a:r>
              <a:rPr lang="ar-SA" dirty="0"/>
              <a:t> غير أنها تعد مقبولة وصحيحة لدرجة كبيرة بالنسبة للحلقات </a:t>
            </a:r>
            <a:r>
              <a:rPr lang="ar-SA" dirty="0" err="1"/>
              <a:t>الفيورانوزية</a:t>
            </a:r>
            <a:r>
              <a:rPr lang="ar-SA" dirty="0"/>
              <a:t> الأكثر تسطحاً بالمقارنة مع الحلقات </a:t>
            </a:r>
            <a:r>
              <a:rPr lang="ar-SA" dirty="0" err="1"/>
              <a:t>البيرانوزية</a:t>
            </a:r>
            <a:r>
              <a:rPr lang="ar-SA" dirty="0"/>
              <a:t>. وحلقة </a:t>
            </a:r>
            <a:r>
              <a:rPr lang="ar-SA" dirty="0" err="1"/>
              <a:t>البيرانوز</a:t>
            </a:r>
            <a:r>
              <a:rPr lang="ar-SA" dirty="0"/>
              <a:t> وهي حلقة سداسية مثل حلقة </a:t>
            </a:r>
            <a:r>
              <a:rPr lang="ar-SA" dirty="0" err="1"/>
              <a:t>السايلكوهكسان</a:t>
            </a:r>
            <a:r>
              <a:rPr lang="ar-SA" dirty="0"/>
              <a:t> فهي في الواقع غير مسطحة وتتواجد أساساً في هيئة الكرسي (</a:t>
            </a:r>
            <a:r>
              <a:rPr lang="en-US" dirty="0"/>
              <a:t>Chair conformation</a:t>
            </a:r>
            <a:r>
              <a:rPr lang="ar-SA" dirty="0"/>
              <a:t>) الذى يكون أكثر </a:t>
            </a:r>
            <a:r>
              <a:rPr lang="ar-SA" dirty="0" err="1"/>
              <a:t>إستقراراً</a:t>
            </a:r>
            <a:r>
              <a:rPr lang="ar-SA" dirty="0"/>
              <a:t> من صيغة القارب </a:t>
            </a:r>
            <a:r>
              <a:rPr lang="en-US" dirty="0"/>
              <a:t>(Boat form)</a:t>
            </a:r>
            <a:r>
              <a:rPr lang="ar-SA" dirty="0"/>
              <a:t>.</a:t>
            </a:r>
            <a:endParaRPr 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EG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1100935"/>
              </p:ext>
            </p:extLst>
          </p:nvPr>
        </p:nvGraphicFramePr>
        <p:xfrm>
          <a:off x="1295400" y="3162300"/>
          <a:ext cx="6667404" cy="167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4" name="ChemSketch" r:id="rId3" imgW="3745992" imgH="938784" progId="ACD.ChemSketch.20">
                  <p:embed/>
                </p:oleObj>
              </mc:Choice>
              <mc:Fallback>
                <p:oleObj name="ChemSketch" r:id="rId3" imgW="3745992" imgH="938784" progId="ACD.ChemSketch.2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162300"/>
                        <a:ext cx="6667404" cy="16795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977900" y="4721136"/>
            <a:ext cx="7264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1"/>
            <a:r>
              <a:rPr lang="ar-SA" b="1" dirty="0"/>
              <a:t> </a:t>
            </a:r>
            <a:r>
              <a:rPr lang="ar-SA" dirty="0"/>
              <a:t>حلقة </a:t>
            </a:r>
            <a:r>
              <a:rPr lang="ar-SA" dirty="0" err="1"/>
              <a:t>السايكلوهكسان</a:t>
            </a:r>
            <a:r>
              <a:rPr lang="ar-SA" dirty="0"/>
              <a:t>                                    </a:t>
            </a:r>
            <a:endParaRPr lang="en-US" dirty="0" smtClean="0"/>
          </a:p>
          <a:p>
            <a:pPr rtl="1"/>
            <a:r>
              <a:rPr lang="ar-SA" b="1" dirty="0" smtClean="0"/>
              <a:t>   </a:t>
            </a:r>
            <a:r>
              <a:rPr lang="en-US" b="1" dirty="0" smtClean="0"/>
              <a:t>       </a:t>
            </a:r>
            <a:r>
              <a:rPr lang="en-US" dirty="0" smtClean="0"/>
              <a:t>Boat conformation </a:t>
            </a:r>
            <a:r>
              <a:rPr lang="ar-SA" dirty="0" smtClean="0"/>
              <a:t>              </a:t>
            </a:r>
            <a:r>
              <a:rPr lang="en-US" dirty="0" smtClean="0"/>
              <a:t>Chair conformation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4278056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D0A0C-0DEC-4313-A385-4C297C06DA11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42900" y="524302"/>
            <a:ext cx="85725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7800" indent="-177800" algn="just" rtl="1">
              <a:tabLst>
                <a:tab pos="0" algn="l"/>
              </a:tabLst>
            </a:pPr>
            <a:endParaRPr lang="ar-EG" sz="2800" dirty="0"/>
          </a:p>
          <a:p>
            <a:pPr marL="177800" indent="-177800" algn="just" rtl="1">
              <a:tabLst>
                <a:tab pos="0" algn="l"/>
              </a:tabLst>
            </a:pPr>
            <a:r>
              <a:rPr lang="ar-SA" sz="2800" dirty="0" smtClean="0"/>
              <a:t>                       </a:t>
            </a:r>
            <a:r>
              <a:rPr lang="en-US" sz="2800" dirty="0" smtClean="0"/>
              <a:t> </a:t>
            </a:r>
            <a:r>
              <a:rPr lang="ar-SA" sz="2800" b="1" dirty="0" smtClean="0"/>
              <a:t>                               </a:t>
            </a:r>
            <a:endParaRPr lang="ar-EG" sz="2800" b="1" dirty="0"/>
          </a:p>
        </p:txBody>
      </p:sp>
      <p:sp>
        <p:nvSpPr>
          <p:cNvPr id="5" name="Rectangle 4"/>
          <p:cNvSpPr/>
          <p:nvPr/>
        </p:nvSpPr>
        <p:spPr>
          <a:xfrm>
            <a:off x="342900" y="524302"/>
            <a:ext cx="85725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SA" sz="2800" dirty="0" smtClean="0"/>
              <a:t>فإذا </a:t>
            </a:r>
            <a:r>
              <a:rPr lang="ar-SA" sz="2800" dirty="0"/>
              <a:t>كانت مجموعة الهيدروكسيل </a:t>
            </a:r>
            <a:r>
              <a:rPr lang="en-US" sz="2800" dirty="0"/>
              <a:t>OH</a:t>
            </a:r>
            <a:r>
              <a:rPr lang="ar-SA" sz="2800" dirty="0"/>
              <a:t> في الأسفل في صيغة </a:t>
            </a:r>
            <a:r>
              <a:rPr lang="ar-SA" sz="2800" dirty="0" err="1"/>
              <a:t>هاورث</a:t>
            </a:r>
            <a:r>
              <a:rPr lang="ar-SA" sz="2800" dirty="0"/>
              <a:t> ،فإنها ستكون في الأسفل كذلك (تحت مستوى الحلقة) في صيغة الهيئة. وبالمـثل فإذا كانـت مجموعة الـ </a:t>
            </a:r>
            <a:r>
              <a:rPr lang="en-US" sz="2800" dirty="0"/>
              <a:t>OH</a:t>
            </a:r>
            <a:r>
              <a:rPr lang="ar-SA" sz="2800" dirty="0"/>
              <a:t> فوق المستوى في صيغة </a:t>
            </a:r>
            <a:r>
              <a:rPr lang="ar-SA" sz="2800" dirty="0" err="1"/>
              <a:t>هاورث</a:t>
            </a:r>
            <a:r>
              <a:rPr lang="ar-SA" sz="2800" dirty="0"/>
              <a:t> ،فإنـها ستكون في الأعلى كذلك في صيغة الهيئة</a:t>
            </a:r>
            <a:r>
              <a:rPr lang="ar-SA" sz="2800" dirty="0" smtClean="0"/>
              <a:t>.</a:t>
            </a:r>
            <a:r>
              <a:rPr lang="ar-SA" sz="2800" dirty="0"/>
              <a:t> وفيما يلي تمثيلاً لصيغتي </a:t>
            </a:r>
            <a:r>
              <a:rPr lang="ar-SA" sz="2800" dirty="0" err="1"/>
              <a:t>أنوميري</a:t>
            </a:r>
            <a:r>
              <a:rPr lang="ar-SA" sz="2800" dirty="0"/>
              <a:t> </a:t>
            </a:r>
            <a:r>
              <a:rPr lang="en-US" sz="2800" dirty="0"/>
              <a:t>D</a:t>
            </a:r>
            <a:r>
              <a:rPr lang="ar-SA" sz="2800" dirty="0"/>
              <a:t>- جلوكوز توضح استخدام الطرق الثلاثة المذكورة</a:t>
            </a:r>
            <a:r>
              <a:rPr lang="ar-SA" sz="2800" dirty="0" smtClean="0"/>
              <a:t>.</a:t>
            </a:r>
            <a:endParaRPr lang="en-US" sz="2800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EG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7813915"/>
              </p:ext>
            </p:extLst>
          </p:nvPr>
        </p:nvGraphicFramePr>
        <p:xfrm>
          <a:off x="758711" y="2844800"/>
          <a:ext cx="7740877" cy="2455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6" name="CS ChemDraw Drawing" r:id="rId3" imgW="6507480" imgH="2054860" progId="ChemDraw.Document.6.0">
                  <p:embed/>
                </p:oleObj>
              </mc:Choice>
              <mc:Fallback>
                <p:oleObj name="CS ChemDraw Drawing" r:id="rId3" imgW="6507480" imgH="2054860" progId="ChemDraw.Document.6.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8711" y="2844800"/>
                        <a:ext cx="7740877" cy="24551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965200" y="5174707"/>
            <a:ext cx="7683499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إسقاط فشر            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</a:t>
            </a: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      صيغة </a:t>
            </a:r>
            <a:r>
              <a:rPr kumimoji="0" lang="ar-SA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هاورث</a:t>
            </a: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                 صيغة الهيئة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EG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EG" sz="2000" b="1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ar-EG" sz="20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       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α</a:t>
            </a: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-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</a:t>
            </a: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- </a:t>
            </a:r>
            <a:r>
              <a:rPr kumimoji="0" lang="ar-SA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جلوكوبيرانوز</a:t>
            </a:r>
            <a:endParaRPr kumimoji="0" lang="ar-SA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99826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D0A0C-0DEC-4313-A385-4C297C06DA11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EG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7486979"/>
              </p:ext>
            </p:extLst>
          </p:nvPr>
        </p:nvGraphicFramePr>
        <p:xfrm>
          <a:off x="787400" y="1752600"/>
          <a:ext cx="7684188" cy="242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7" name="CS ChemDraw Drawing" r:id="rId3" imgW="6494780" imgH="2054860" progId="ChemDraw.Document.6.0">
                  <p:embed/>
                </p:oleObj>
              </mc:Choice>
              <mc:Fallback>
                <p:oleObj name="CS ChemDraw Drawing" r:id="rId3" imgW="6494780" imgH="2054860" progId="ChemDraw.Document.6.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400" y="1752600"/>
                        <a:ext cx="7684188" cy="24225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984250" y="4273007"/>
            <a:ext cx="7683499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إسقاط فشر            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</a:t>
            </a: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      صيغة </a:t>
            </a:r>
            <a:r>
              <a:rPr kumimoji="0" lang="ar-SA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هاورث</a:t>
            </a: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                 صيغة الهيئة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EG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rtl="1" eaLnBrk="0" hangingPunct="0"/>
            <a:r>
              <a:rPr lang="ar-EG" sz="2000" b="1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ar-EG" sz="20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     </a:t>
            </a:r>
            <a:r>
              <a:rPr lang="ar-SA" sz="2000" b="1" dirty="0"/>
              <a:t> </a:t>
            </a:r>
            <a:r>
              <a:rPr lang="en-US" sz="2000" b="1" dirty="0">
                <a:sym typeface="Symbol"/>
              </a:rPr>
              <a:t></a:t>
            </a:r>
            <a:r>
              <a:rPr lang="ar-SA" sz="2000" b="1" dirty="0"/>
              <a:t>-</a:t>
            </a:r>
            <a:r>
              <a:rPr lang="en-US" sz="2000" b="1" dirty="0"/>
              <a:t>D</a:t>
            </a:r>
            <a:r>
              <a:rPr lang="ar-SA" sz="2000" b="1" dirty="0"/>
              <a:t>-</a:t>
            </a:r>
            <a:r>
              <a:rPr lang="ar-SA" sz="2000" b="1" dirty="0" err="1"/>
              <a:t>جلوكو</a:t>
            </a:r>
            <a:r>
              <a:rPr lang="ar-SA" sz="2000" b="1" dirty="0"/>
              <a:t> </a:t>
            </a:r>
            <a:r>
              <a:rPr lang="ar-SA" sz="2000" b="1" dirty="0" err="1"/>
              <a:t>بيرانوز</a:t>
            </a:r>
            <a:endParaRPr kumimoji="0" lang="ar-SA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42900" y="524302"/>
            <a:ext cx="85725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EG" sz="2800" b="1" dirty="0" smtClean="0"/>
              <a:t>أما </a:t>
            </a:r>
            <a:r>
              <a:rPr lang="ar-EG" sz="2800" b="1" dirty="0" err="1" smtClean="0"/>
              <a:t>فى</a:t>
            </a:r>
            <a:r>
              <a:rPr lang="ar-EG" sz="2800" b="1" dirty="0" smtClean="0"/>
              <a:t> حالة بيتا – </a:t>
            </a:r>
            <a:r>
              <a:rPr lang="en-US" sz="2800" b="1" dirty="0" smtClean="0"/>
              <a:t>D</a:t>
            </a:r>
            <a:r>
              <a:rPr lang="ar-EG" sz="2800" b="1" dirty="0" smtClean="0"/>
              <a:t>-</a:t>
            </a:r>
            <a:r>
              <a:rPr lang="ar-EG" sz="2800" b="1" dirty="0" err="1" smtClean="0"/>
              <a:t>جلوكوبيرانوز</a:t>
            </a:r>
            <a:r>
              <a:rPr lang="ar-EG" sz="2800" b="1" dirty="0" smtClean="0"/>
              <a:t> فتكون الاشكال الثلاثة التالية له كما يلى: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2721636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D0A0C-0DEC-4313-A385-4C297C06DA11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93700" y="368300"/>
            <a:ext cx="8521700" cy="126188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 rtl="1"/>
            <a:r>
              <a:rPr lang="ar-EG" sz="2800" b="1" dirty="0" smtClean="0"/>
              <a:t>الهدف من الهيئات الثلاثة:</a:t>
            </a:r>
            <a:endParaRPr lang="ar-EG" sz="2800" b="1" dirty="0"/>
          </a:p>
          <a:p>
            <a:pPr algn="just" rtl="1"/>
            <a:r>
              <a:rPr lang="ar-EG" dirty="0" smtClean="0"/>
              <a:t>ارجوا </a:t>
            </a:r>
            <a:r>
              <a:rPr lang="ar-EG" dirty="0" err="1" smtClean="0"/>
              <a:t>فى</a:t>
            </a:r>
            <a:r>
              <a:rPr lang="ar-EG" dirty="0" smtClean="0"/>
              <a:t> نهاية المحاضرة ان تكون قادراً على رسم صيغ </a:t>
            </a:r>
            <a:r>
              <a:rPr lang="ar-EG" dirty="0" err="1" smtClean="0"/>
              <a:t>هاورث</a:t>
            </a:r>
            <a:r>
              <a:rPr lang="ar-EG" dirty="0" smtClean="0"/>
              <a:t> والهيئة </a:t>
            </a:r>
            <a:r>
              <a:rPr lang="ar-EG" dirty="0" err="1" smtClean="0"/>
              <a:t>لاى</a:t>
            </a:r>
            <a:r>
              <a:rPr lang="ar-EG" dirty="0" smtClean="0"/>
              <a:t> سكر </a:t>
            </a:r>
            <a:r>
              <a:rPr lang="ar-EG" dirty="0" err="1" smtClean="0"/>
              <a:t>احادى</a:t>
            </a:r>
            <a:r>
              <a:rPr lang="ar-EG" dirty="0" smtClean="0"/>
              <a:t> من إسقاطات فيشر</a:t>
            </a:r>
            <a:endParaRPr lang="ar-EG" dirty="0"/>
          </a:p>
        </p:txBody>
      </p:sp>
      <p:sp>
        <p:nvSpPr>
          <p:cNvPr id="4" name="TextBox 3"/>
          <p:cNvSpPr txBox="1"/>
          <p:nvPr/>
        </p:nvSpPr>
        <p:spPr>
          <a:xfrm>
            <a:off x="419100" y="1676400"/>
            <a:ext cx="8521700" cy="273921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 rtl="1"/>
            <a:r>
              <a:rPr lang="ar-EG" sz="2800" b="1" dirty="0" smtClean="0"/>
              <a:t>السؤال الان:</a:t>
            </a:r>
            <a:endParaRPr lang="ar-EG" sz="2800" b="1" dirty="0"/>
          </a:p>
          <a:p>
            <a:pPr algn="just" rtl="1"/>
            <a:r>
              <a:rPr lang="ar-EG" dirty="0" smtClean="0"/>
              <a:t>س وضح الصيغ الثلاثة إسقاط فيشر - </a:t>
            </a:r>
            <a:r>
              <a:rPr lang="ar-EG" dirty="0" err="1" smtClean="0"/>
              <a:t>هاورث</a:t>
            </a:r>
            <a:r>
              <a:rPr lang="ar-EG" dirty="0" smtClean="0"/>
              <a:t> - الهيئة لكل من السكريات الاحادية التالية:</a:t>
            </a:r>
          </a:p>
          <a:p>
            <a:pPr algn="just" rtl="1"/>
            <a:r>
              <a:rPr lang="ar-EG" dirty="0" smtClean="0"/>
              <a:t>1- ألفا- </a:t>
            </a:r>
            <a:r>
              <a:rPr lang="en-US" dirty="0" smtClean="0"/>
              <a:t>D</a:t>
            </a:r>
            <a:r>
              <a:rPr lang="ar-EG" dirty="0" smtClean="0"/>
              <a:t>-</a:t>
            </a:r>
            <a:r>
              <a:rPr lang="ar-EG" dirty="0" err="1" smtClean="0"/>
              <a:t>مانوبيرانوز</a:t>
            </a:r>
            <a:r>
              <a:rPr lang="ar-EG" dirty="0" smtClean="0"/>
              <a:t>          </a:t>
            </a:r>
          </a:p>
          <a:p>
            <a:pPr algn="just" rtl="1"/>
            <a:r>
              <a:rPr lang="ar-EG" dirty="0" smtClean="0"/>
              <a:t>2- بيتا- </a:t>
            </a:r>
            <a:r>
              <a:rPr lang="en-US" dirty="0" smtClean="0"/>
              <a:t>D</a:t>
            </a:r>
            <a:r>
              <a:rPr lang="ar-EG" dirty="0" smtClean="0"/>
              <a:t>-</a:t>
            </a:r>
            <a:r>
              <a:rPr lang="ar-EG" dirty="0" err="1" smtClean="0"/>
              <a:t>جالاكتوبيرانوز</a:t>
            </a:r>
            <a:endParaRPr lang="ar-EG" dirty="0" smtClean="0"/>
          </a:p>
          <a:p>
            <a:pPr algn="just" rtl="1"/>
            <a:r>
              <a:rPr lang="ar-EG" dirty="0" smtClean="0"/>
              <a:t>3- ألفا- </a:t>
            </a:r>
            <a:r>
              <a:rPr lang="en-US" dirty="0" smtClean="0"/>
              <a:t>L</a:t>
            </a:r>
            <a:r>
              <a:rPr lang="ar-EG" dirty="0" smtClean="0"/>
              <a:t>-</a:t>
            </a:r>
            <a:r>
              <a:rPr lang="ar-EG" dirty="0" err="1" smtClean="0"/>
              <a:t>جلوكوبيرانوز</a:t>
            </a:r>
            <a:endParaRPr lang="ar-EG" dirty="0" smtClean="0"/>
          </a:p>
          <a:p>
            <a:pPr algn="just" rtl="1"/>
            <a:r>
              <a:rPr lang="ar-EG" dirty="0" smtClean="0"/>
              <a:t>4- ألفا- </a:t>
            </a:r>
            <a:r>
              <a:rPr lang="en-US" dirty="0" smtClean="0"/>
              <a:t>D</a:t>
            </a:r>
            <a:r>
              <a:rPr lang="ar-EG" dirty="0" smtClean="0"/>
              <a:t>-</a:t>
            </a:r>
            <a:r>
              <a:rPr lang="ar-EG" dirty="0" err="1" smtClean="0"/>
              <a:t>فركتوفيورانوز</a:t>
            </a:r>
            <a:endParaRPr lang="ar-EG" dirty="0"/>
          </a:p>
        </p:txBody>
      </p:sp>
      <p:sp>
        <p:nvSpPr>
          <p:cNvPr id="5" name="TextBox 4"/>
          <p:cNvSpPr txBox="1"/>
          <p:nvPr/>
        </p:nvSpPr>
        <p:spPr>
          <a:xfrm>
            <a:off x="406400" y="4394200"/>
            <a:ext cx="8521700" cy="126188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 rtl="1"/>
            <a:r>
              <a:rPr lang="ar-EG" sz="2800" b="1" dirty="0" err="1" smtClean="0"/>
              <a:t>تنبية</a:t>
            </a:r>
            <a:r>
              <a:rPr lang="ar-EG" sz="2800" b="1" dirty="0" smtClean="0"/>
              <a:t> :إلى جميع الطلاب</a:t>
            </a:r>
            <a:endParaRPr lang="ar-EG" sz="2800" b="1" dirty="0"/>
          </a:p>
          <a:p>
            <a:pPr algn="just" rtl="1"/>
            <a:r>
              <a:rPr lang="ar-EG" dirty="0" smtClean="0"/>
              <a:t>حل السؤال السابق وعلى كل طالب ارسال الاجابات على جروب المجموعة للتعليق عليهم. 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214782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D0A0C-0DEC-4313-A385-4C297C06DA11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3" name="Rounded Rectangle 2"/>
          <p:cNvSpPr/>
          <p:nvPr/>
        </p:nvSpPr>
        <p:spPr bwMode="auto">
          <a:xfrm>
            <a:off x="1346200" y="2705952"/>
            <a:ext cx="6908800" cy="299720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1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EG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81200" y="2895600"/>
            <a:ext cx="5791200" cy="144655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4400" b="1" dirty="0" smtClean="0"/>
              <a:t>منتظر </a:t>
            </a:r>
            <a:r>
              <a:rPr lang="ar-EG" sz="4400" b="1" dirty="0" err="1" smtClean="0"/>
              <a:t>استفسارتكم</a:t>
            </a:r>
            <a:r>
              <a:rPr lang="ar-EG" sz="4400" b="1" dirty="0" smtClean="0"/>
              <a:t> </a:t>
            </a:r>
          </a:p>
          <a:p>
            <a:r>
              <a:rPr lang="ar-EG" sz="4400" b="1" dirty="0" smtClean="0"/>
              <a:t>على </a:t>
            </a:r>
            <a:r>
              <a:rPr lang="ar-EG" sz="4400" b="1" dirty="0" err="1" smtClean="0"/>
              <a:t>جروبات</a:t>
            </a:r>
            <a:r>
              <a:rPr lang="ar-EG" sz="4400" b="1" dirty="0" smtClean="0"/>
              <a:t> الفيس أو </a:t>
            </a:r>
            <a:r>
              <a:rPr lang="ar-EG" sz="4400" b="1" dirty="0" err="1" smtClean="0"/>
              <a:t>الواتس</a:t>
            </a:r>
            <a:endParaRPr lang="ar-EG" sz="4400" b="1" dirty="0"/>
          </a:p>
        </p:txBody>
      </p:sp>
    </p:spTree>
    <p:extLst>
      <p:ext uri="{BB962C8B-B14F-4D97-AF65-F5344CB8AC3E}">
        <p14:creationId xmlns:p14="http://schemas.microsoft.com/office/powerpoint/2010/main" val="1432757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D0A0C-0DEC-4313-A385-4C297C06DA11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84200" y="1320800"/>
            <a:ext cx="81915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algn="just" rtl="1"/>
            <a:r>
              <a:rPr lang="ar-EG" b="1" dirty="0" err="1" smtClean="0"/>
              <a:t>فى</a:t>
            </a:r>
            <a:r>
              <a:rPr lang="ar-EG" b="1" dirty="0" smtClean="0"/>
              <a:t> هذه المحاضرة سوف نتكلم </a:t>
            </a:r>
            <a:r>
              <a:rPr lang="ar-EG" b="1" dirty="0"/>
              <a:t>عن </a:t>
            </a:r>
            <a:r>
              <a:rPr lang="ar-EG" b="1" dirty="0" smtClean="0"/>
              <a:t>وما زلنا عن </a:t>
            </a:r>
            <a:r>
              <a:rPr lang="ar-EG" b="1" dirty="0"/>
              <a:t>دراسة السكريات الاحادية </a:t>
            </a:r>
            <a:r>
              <a:rPr lang="ar-EG" b="1" dirty="0" smtClean="0"/>
              <a:t> </a:t>
            </a:r>
            <a:r>
              <a:rPr lang="ar-EG" b="1" dirty="0" err="1" smtClean="0"/>
              <a:t>وبالاخص</a:t>
            </a:r>
            <a:r>
              <a:rPr lang="ar-EG" b="1" dirty="0" smtClean="0"/>
              <a:t> اليوم عن </a:t>
            </a:r>
            <a:r>
              <a:rPr lang="ar-EG" b="1" dirty="0" err="1" smtClean="0"/>
              <a:t>الاتى</a:t>
            </a:r>
            <a:r>
              <a:rPr lang="ar-EG" b="1" dirty="0" smtClean="0"/>
              <a:t>:</a:t>
            </a:r>
            <a:endParaRPr lang="ar-EG" b="1" dirty="0"/>
          </a:p>
          <a:p>
            <a:pPr marL="355600" indent="-342900" algn="just" rtl="1">
              <a:buFont typeface="Wingdings" pitchFamily="2" charset="2"/>
              <a:buChar char="v"/>
            </a:pPr>
            <a:r>
              <a:rPr lang="ar-EG" b="1" dirty="0" smtClean="0"/>
              <a:t>تذكرة عن اسقاطات فيشر وعيوبها </a:t>
            </a:r>
            <a:r>
              <a:rPr lang="ar-EG" b="1" dirty="0" err="1" smtClean="0"/>
              <a:t>فى</a:t>
            </a:r>
            <a:r>
              <a:rPr lang="ar-EG" b="1" dirty="0" smtClean="0"/>
              <a:t> تمثيل بعض جزيئات السكريات الاحادية الحلقية.</a:t>
            </a:r>
            <a:endParaRPr lang="ar-EG" b="1" dirty="0"/>
          </a:p>
          <a:p>
            <a:pPr marL="355600" indent="-342900" algn="just" rtl="1">
              <a:buFont typeface="Wingdings" pitchFamily="2" charset="2"/>
              <a:buChar char="v"/>
            </a:pPr>
            <a:r>
              <a:rPr lang="ar-EG" b="1" dirty="0" smtClean="0"/>
              <a:t>صيغة </a:t>
            </a:r>
            <a:r>
              <a:rPr lang="ar-EG" b="1" dirty="0" err="1" smtClean="0"/>
              <a:t>هاورث</a:t>
            </a:r>
            <a:r>
              <a:rPr lang="ar-EG" b="1" dirty="0" smtClean="0"/>
              <a:t> لتمثيل السكريات الاحادية.</a:t>
            </a:r>
          </a:p>
          <a:p>
            <a:pPr marL="355600" indent="-342900" algn="just" rtl="1">
              <a:buFont typeface="Wingdings" pitchFamily="2" charset="2"/>
              <a:buChar char="v"/>
            </a:pPr>
            <a:r>
              <a:rPr lang="ar-EG" b="1" dirty="0" smtClean="0"/>
              <a:t>كيف يمكننا رسم جزئيات السكريات الاحادية بصيغ </a:t>
            </a:r>
            <a:r>
              <a:rPr lang="ar-EG" b="1" dirty="0" err="1" smtClean="0"/>
              <a:t>هاورث</a:t>
            </a:r>
            <a:r>
              <a:rPr lang="ar-EG" b="1" dirty="0" smtClean="0"/>
              <a:t>؟.</a:t>
            </a:r>
          </a:p>
          <a:p>
            <a:pPr marL="355600" indent="-342900" algn="just" rtl="1">
              <a:buFont typeface="Wingdings" pitchFamily="2" charset="2"/>
              <a:buChar char="v"/>
            </a:pPr>
            <a:r>
              <a:rPr lang="ar-EG" b="1" dirty="0" smtClean="0"/>
              <a:t>صيغ الهيئات الفراغية للسكريات الاحادية.</a:t>
            </a:r>
          </a:p>
          <a:p>
            <a:pPr marL="355600" indent="-342900" algn="just" rtl="1">
              <a:buFont typeface="Wingdings" pitchFamily="2" charset="2"/>
              <a:buChar char="v"/>
            </a:pPr>
            <a:r>
              <a:rPr lang="ar-EG" b="1" dirty="0"/>
              <a:t>كيف يمكننا رسم جزئيات السكريات الاحادية بصيغ </a:t>
            </a:r>
            <a:r>
              <a:rPr lang="ar-EG" b="1" dirty="0" smtClean="0"/>
              <a:t>الهيئة؟.</a:t>
            </a:r>
            <a:endParaRPr lang="ar-EG" b="1" dirty="0"/>
          </a:p>
        </p:txBody>
      </p:sp>
    </p:spTree>
    <p:extLst>
      <p:ext uri="{BB962C8B-B14F-4D97-AF65-F5344CB8AC3E}">
        <p14:creationId xmlns:p14="http://schemas.microsoft.com/office/powerpoint/2010/main" val="3968433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6400" y="304800"/>
            <a:ext cx="8521700" cy="32316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1"/>
            <a:r>
              <a:rPr lang="ar-EG" sz="2800" b="1" dirty="0" smtClean="0"/>
              <a:t>صيغ </a:t>
            </a:r>
            <a:r>
              <a:rPr lang="ar-EG" sz="2800" b="1" dirty="0" err="1" smtClean="0"/>
              <a:t>هاورث</a:t>
            </a:r>
            <a:r>
              <a:rPr lang="ar-EG" sz="2800" b="1" dirty="0" smtClean="0"/>
              <a:t> وصيغ الهيئات الفراغية</a:t>
            </a:r>
            <a:endParaRPr lang="ar-EG" sz="2800" b="1" dirty="0"/>
          </a:p>
          <a:p>
            <a:pPr algn="just" rtl="1"/>
            <a:r>
              <a:rPr lang="ar-SA" dirty="0" smtClean="0"/>
              <a:t>هناك </a:t>
            </a:r>
            <a:r>
              <a:rPr lang="ar-SA" dirty="0"/>
              <a:t>ثلاثة طرق مختلفة للتمثيل الفراغي </a:t>
            </a:r>
            <a:r>
              <a:rPr lang="ar-SA" dirty="0" err="1"/>
              <a:t>للأ</a:t>
            </a:r>
            <a:r>
              <a:rPr lang="ar-JO" dirty="0"/>
              <a:t>لد</a:t>
            </a:r>
            <a:r>
              <a:rPr lang="ar-SA" dirty="0"/>
              <a:t>وزات </a:t>
            </a:r>
            <a:r>
              <a:rPr lang="ar-SA" dirty="0" err="1"/>
              <a:t>والكيتوزات</a:t>
            </a:r>
            <a:r>
              <a:rPr lang="ar-SA" dirty="0"/>
              <a:t>. </a:t>
            </a:r>
            <a:r>
              <a:rPr lang="ar-EG" dirty="0" smtClean="0"/>
              <a:t>و</a:t>
            </a:r>
            <a:r>
              <a:rPr lang="ar-SA" dirty="0" smtClean="0"/>
              <a:t>لقد </a:t>
            </a:r>
            <a:r>
              <a:rPr lang="ar-SA" dirty="0"/>
              <a:t>سبق وأن </a:t>
            </a:r>
            <a:r>
              <a:rPr lang="ar-SA" dirty="0" smtClean="0"/>
              <a:t>تحدثنا</a:t>
            </a:r>
            <a:r>
              <a:rPr lang="ar-EG" dirty="0" smtClean="0"/>
              <a:t> </a:t>
            </a:r>
            <a:r>
              <a:rPr lang="ar-EG" dirty="0" err="1" smtClean="0"/>
              <a:t>فى</a:t>
            </a:r>
            <a:r>
              <a:rPr lang="ar-EG" dirty="0" smtClean="0"/>
              <a:t> المحاضرة السابقة </a:t>
            </a:r>
            <a:r>
              <a:rPr lang="ar-SA" dirty="0" smtClean="0"/>
              <a:t>عن </a:t>
            </a:r>
            <a:r>
              <a:rPr lang="ar-SA" dirty="0"/>
              <a:t>واحدة منها وهي </a:t>
            </a:r>
            <a:r>
              <a:rPr lang="ar-SA" b="1" dirty="0"/>
              <a:t>إسقاطات فيشر</a:t>
            </a:r>
            <a:r>
              <a:rPr lang="ar-SA" dirty="0"/>
              <a:t> (</a:t>
            </a:r>
            <a:r>
              <a:rPr lang="en-US" dirty="0"/>
              <a:t>Fischer Projections</a:t>
            </a:r>
            <a:r>
              <a:rPr lang="ar-SA" dirty="0"/>
              <a:t>) والتي تبين بوضوح التراتيب الفراغية حول ذرات الكربون </a:t>
            </a:r>
            <a:r>
              <a:rPr lang="ar-SA" dirty="0" err="1"/>
              <a:t>الكيرالية</a:t>
            </a:r>
            <a:r>
              <a:rPr lang="ar-SA" dirty="0"/>
              <a:t> للكربوهيدرات في صورتها المفتوحة السلسة ،إلا أنها بصورة عامة تُعُّد تمثيلاً ضعيفاً لتمثيل البناءات الحلقية للسكريات إذ أنها غير دقيقة في تمثيل زوايا الروابط وكذلك في الأوضاع الهندسية للجزيئات </a:t>
            </a:r>
            <a:r>
              <a:rPr lang="ar-SA" dirty="0" smtClean="0"/>
              <a:t>في </a:t>
            </a:r>
            <a:r>
              <a:rPr lang="ar-SA" dirty="0"/>
              <a:t>الفراغ</a:t>
            </a:r>
            <a:r>
              <a:rPr lang="ar-SA" sz="2800" dirty="0" smtClean="0"/>
              <a:t>.</a:t>
            </a:r>
            <a:endParaRPr lang="ar-EG" sz="2800" dirty="0" smtClean="0"/>
          </a:p>
          <a:p>
            <a:pPr algn="just" rtl="1"/>
            <a:r>
              <a:rPr lang="ar-EG" sz="2800" b="1" dirty="0" smtClean="0"/>
              <a:t>كما </a:t>
            </a:r>
            <a:r>
              <a:rPr lang="ar-EG" sz="2800" b="1" dirty="0" err="1" smtClean="0"/>
              <a:t>فى</a:t>
            </a:r>
            <a:r>
              <a:rPr lang="ar-EG" sz="2800" b="1" dirty="0" smtClean="0"/>
              <a:t> مثال جزئ الجلوكوز الحلقى: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89D50-C1DA-477D-8DD1-C9A6E416AE51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0927749"/>
              </p:ext>
            </p:extLst>
          </p:nvPr>
        </p:nvGraphicFramePr>
        <p:xfrm>
          <a:off x="1176338" y="2870200"/>
          <a:ext cx="2026828" cy="340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82" name="ChemSketch" r:id="rId4" imgW="1048680" imgH="1761840" progId="ACD.ChemSketch.20">
                  <p:embed/>
                </p:oleObj>
              </mc:Choice>
              <mc:Fallback>
                <p:oleObj name="ChemSketch" r:id="rId4" imgW="1048680" imgH="176184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76338" y="2870200"/>
                        <a:ext cx="2026828" cy="3403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Arrow Connector 5"/>
          <p:cNvCxnSpPr/>
          <p:nvPr/>
        </p:nvCxnSpPr>
        <p:spPr bwMode="auto">
          <a:xfrm flipH="1">
            <a:off x="3276600" y="3606800"/>
            <a:ext cx="596900" cy="177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Straight Arrow Connector 7"/>
          <p:cNvCxnSpPr/>
          <p:nvPr/>
        </p:nvCxnSpPr>
        <p:spPr bwMode="auto">
          <a:xfrm flipH="1" flipV="1">
            <a:off x="3187700" y="5619750"/>
            <a:ext cx="596900" cy="1397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Straight Arrow Connector 9"/>
          <p:cNvCxnSpPr/>
          <p:nvPr/>
        </p:nvCxnSpPr>
        <p:spPr bwMode="auto">
          <a:xfrm>
            <a:off x="1206500" y="3632200"/>
            <a:ext cx="660400" cy="177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TextBox 10"/>
          <p:cNvSpPr txBox="1"/>
          <p:nvPr/>
        </p:nvSpPr>
        <p:spPr>
          <a:xfrm>
            <a:off x="647700" y="6248400"/>
            <a:ext cx="33020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dirty="0" smtClean="0"/>
              <a:t>إسقاط فيشر </a:t>
            </a:r>
            <a:r>
              <a:rPr lang="ar-EG" dirty="0" err="1" smtClean="0"/>
              <a:t>لجزئ</a:t>
            </a:r>
            <a:r>
              <a:rPr lang="ar-EG" dirty="0" smtClean="0"/>
              <a:t> الجلوكوز</a:t>
            </a:r>
            <a:endParaRPr lang="ar-EG" dirty="0"/>
          </a:p>
        </p:txBody>
      </p:sp>
      <p:sp>
        <p:nvSpPr>
          <p:cNvPr id="12" name="TextBox 11"/>
          <p:cNvSpPr txBox="1"/>
          <p:nvPr/>
        </p:nvSpPr>
        <p:spPr>
          <a:xfrm>
            <a:off x="4076700" y="3536454"/>
            <a:ext cx="4648200" cy="304698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 rtl="1"/>
            <a:r>
              <a:rPr lang="ar-EG" dirty="0" smtClean="0"/>
              <a:t>فنجد انه الروابط </a:t>
            </a:r>
            <a:r>
              <a:rPr lang="ar-EG" dirty="0" err="1" smtClean="0"/>
              <a:t>فى</a:t>
            </a:r>
            <a:r>
              <a:rPr lang="ar-EG" dirty="0" smtClean="0"/>
              <a:t> جزئ </a:t>
            </a:r>
            <a:r>
              <a:rPr lang="ar-EG" dirty="0" err="1" smtClean="0"/>
              <a:t>الجلوكوزفى</a:t>
            </a:r>
            <a:r>
              <a:rPr lang="ar-EG" dirty="0" smtClean="0"/>
              <a:t> إسقاط فيشر لا تمثل تمثيلاً صحيحاً فمنها الروابط القصيرة والروابط الطويلة وهذا لا يتفق مع شكل الجلوكوز </a:t>
            </a:r>
            <a:r>
              <a:rPr lang="ar-EG" dirty="0" err="1" smtClean="0"/>
              <a:t>سداسى</a:t>
            </a:r>
            <a:r>
              <a:rPr lang="ar-EG" dirty="0" smtClean="0"/>
              <a:t> الحلقة ،وهذا ايضاً ينطبق على الزوايا.</a:t>
            </a:r>
          </a:p>
          <a:p>
            <a:pPr algn="just" rtl="1"/>
            <a:r>
              <a:rPr lang="ar-EG" dirty="0" smtClean="0"/>
              <a:t>ولذلك كان يستلزم علينا تمثيل اشكال السكريات </a:t>
            </a:r>
            <a:r>
              <a:rPr lang="ar-EG" dirty="0" err="1" smtClean="0"/>
              <a:t>فى</a:t>
            </a:r>
            <a:r>
              <a:rPr lang="ar-EG" dirty="0" smtClean="0"/>
              <a:t> اشكالها الحقيقية الخماسية والسداسية ومن هنا </a:t>
            </a:r>
            <a:r>
              <a:rPr lang="ar-EG" dirty="0" err="1" smtClean="0"/>
              <a:t>تاتى</a:t>
            </a:r>
            <a:r>
              <a:rPr lang="ar-EG" dirty="0" smtClean="0"/>
              <a:t> صيغ اخرى للسكريات كما يلى:</a:t>
            </a:r>
            <a:endParaRPr lang="ar-E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D0A0C-0DEC-4313-A385-4C297C06DA11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93700" y="368300"/>
            <a:ext cx="8521700" cy="38472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 rtl="1"/>
            <a:r>
              <a:rPr lang="ar-EG" sz="2800" b="1" dirty="0" smtClean="0"/>
              <a:t>ثانياً : صيغ </a:t>
            </a:r>
            <a:r>
              <a:rPr lang="ar-EG" sz="2800" b="1" dirty="0" err="1" smtClean="0"/>
              <a:t>هاورث</a:t>
            </a:r>
            <a:endParaRPr lang="ar-EG" sz="2800" b="1" dirty="0"/>
          </a:p>
          <a:p>
            <a:pPr marL="355600" algn="just" rtl="1"/>
            <a:r>
              <a:rPr lang="ar-SA" dirty="0"/>
              <a:t>فهي تستخدم الحلقة الخماسية الأضلاع المستوية وذلك لتمثيل </a:t>
            </a:r>
            <a:r>
              <a:rPr lang="ar-SA" dirty="0" err="1"/>
              <a:t>الفيورانوزات</a:t>
            </a:r>
            <a:r>
              <a:rPr lang="ar-SA" dirty="0"/>
              <a:t> ،والحلقة السداسية الأضلاع المستوية وذلك لتمثيل </a:t>
            </a:r>
            <a:r>
              <a:rPr lang="ar-SA" dirty="0" err="1"/>
              <a:t>البيرانوزات</a:t>
            </a:r>
            <a:r>
              <a:rPr lang="ar-SA" dirty="0" smtClean="0"/>
              <a:t>.</a:t>
            </a:r>
            <a:endParaRPr lang="ar-EG" dirty="0" smtClean="0"/>
          </a:p>
          <a:p>
            <a:pPr marL="355600" algn="just" rtl="1"/>
            <a:r>
              <a:rPr lang="ar-SA" dirty="0"/>
              <a:t>وهذه أفضل من السابقة لأنها تبين بوضوح الأوضاع الفراغية النسبية لمجموعات الهيدروكسيل (أو المجموعات الأخرى) بالنسبة لبعضها البعض عند ذرات الكربون </a:t>
            </a:r>
            <a:r>
              <a:rPr lang="ar-SA" dirty="0" err="1" smtClean="0"/>
              <a:t>الكيرالية</a:t>
            </a:r>
            <a:r>
              <a:rPr lang="ar-EG" dirty="0"/>
              <a:t>،</a:t>
            </a:r>
            <a:r>
              <a:rPr lang="ar-EG" dirty="0" smtClean="0"/>
              <a:t> و</a:t>
            </a:r>
            <a:r>
              <a:rPr lang="ar-SA" dirty="0" smtClean="0"/>
              <a:t>بالإضافة </a:t>
            </a:r>
            <a:r>
              <a:rPr lang="ar-SA" dirty="0"/>
              <a:t>إلى ذلك تتفادى صيغة </a:t>
            </a:r>
            <a:r>
              <a:rPr lang="ar-SA" dirty="0" err="1"/>
              <a:t>هاورث</a:t>
            </a:r>
            <a:r>
              <a:rPr lang="ar-SA" dirty="0"/>
              <a:t> الروابط المنحنية للأكسجين الحلقى الضرورية في إسقاطات فيشر للسكريات الأحادية الحلقية</a:t>
            </a:r>
            <a:r>
              <a:rPr lang="ar-SA" dirty="0" smtClean="0"/>
              <a:t>.</a:t>
            </a:r>
            <a:endParaRPr lang="ar-EG" dirty="0" smtClean="0"/>
          </a:p>
          <a:p>
            <a:pPr marL="355600" algn="just" rtl="1"/>
            <a:r>
              <a:rPr lang="ar-SA" dirty="0"/>
              <a:t>وعند رسم هذه الحلقات المسطحة في صيغ </a:t>
            </a:r>
            <a:r>
              <a:rPr lang="ar-SA" dirty="0" err="1"/>
              <a:t>هاروث</a:t>
            </a:r>
            <a:r>
              <a:rPr lang="ar-SA" dirty="0"/>
              <a:t> يُفترض أن مستواها واقعاً عمودياً على مستوى الورقة ويبين ذلك برسم الحافة القريبة من المشاهد لهذه الحلقات بخطوط غليظة كما يلى</a:t>
            </a:r>
            <a:r>
              <a:rPr lang="ar-SA" dirty="0" smtClean="0"/>
              <a:t>:</a:t>
            </a:r>
            <a:endParaRPr lang="ar-EG" dirty="0" smtClean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8534990"/>
              </p:ext>
            </p:extLst>
          </p:nvPr>
        </p:nvGraphicFramePr>
        <p:xfrm>
          <a:off x="2497137" y="4248943"/>
          <a:ext cx="4551363" cy="1065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21" name="CS ChemDraw Drawing" r:id="rId3" imgW="4091940" imgH="805180" progId="ChemDraw.Document.6.0">
                  <p:embed/>
                </p:oleObj>
              </mc:Choice>
              <mc:Fallback>
                <p:oleObj name="CS ChemDraw Drawing" r:id="rId3" imgW="4091940" imgH="805180" progId="ChemDraw.Document.6.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7137" y="4248943"/>
                        <a:ext cx="4551363" cy="10652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EG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ar-S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0" y="1190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822700" y="4610100"/>
            <a:ext cx="20828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abic Transparent" charset="-78"/>
                <a:ea typeface="Arial" pitchFamily="34" charset="0"/>
                <a:cs typeface="Arabic Transparent" charset="-78"/>
              </a:rPr>
              <a:t>أو ببساطة أكثر</a:t>
            </a: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" pitchFamily="34" charset="0"/>
              <a:cs typeface="Arabic Transparent" charset="-78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449405" y="4722167"/>
            <a:ext cx="78418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000" b="1" dirty="0" err="1">
                <a:latin typeface="Arabic Transparent" charset="-78"/>
                <a:ea typeface="Arial" pitchFamily="34" charset="0"/>
                <a:cs typeface="Arabic Transparent" charset="-78"/>
              </a:rPr>
              <a:t>بيرانوز</a:t>
            </a:r>
            <a:endParaRPr lang="ar-EG" sz="2000" b="1" dirty="0">
              <a:latin typeface="Arabic Transparent" charset="-78"/>
              <a:ea typeface="Arial" pitchFamily="34" charset="0"/>
              <a:cs typeface="Arabic Transparent" charset="-78"/>
            </a:endParaRP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EG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6434077"/>
              </p:ext>
            </p:extLst>
          </p:nvPr>
        </p:nvGraphicFramePr>
        <p:xfrm>
          <a:off x="2384975" y="5551808"/>
          <a:ext cx="4828625" cy="10172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22" name="CS ChemDraw Drawing" r:id="rId5" imgW="4239260" imgH="891540" progId="ChemDraw.Document.6.0">
                  <p:embed/>
                </p:oleObj>
              </mc:Choice>
              <mc:Fallback>
                <p:oleObj name="CS ChemDraw Drawing" r:id="rId5" imgW="4239260" imgH="891540" progId="ChemDraw.Document.6.0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4975" y="5551808"/>
                        <a:ext cx="4828625" cy="101726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3803650" y="5930900"/>
            <a:ext cx="20828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abic Transparent" charset="-78"/>
                <a:ea typeface="Arial" pitchFamily="34" charset="0"/>
                <a:cs typeface="Arabic Transparent" charset="-78"/>
              </a:rPr>
              <a:t>أو ببساطة أكثر</a:t>
            </a: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" pitchFamily="34" charset="0"/>
              <a:cs typeface="Arabic Transparent" charset="-78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386887" y="5928668"/>
            <a:ext cx="90922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000" b="1" dirty="0" err="1">
                <a:latin typeface="Arabic Transparent" charset="-78"/>
                <a:ea typeface="Arial" pitchFamily="34" charset="0"/>
                <a:cs typeface="Arabic Transparent" charset="-78"/>
              </a:rPr>
              <a:t>فيورانوز</a:t>
            </a:r>
            <a:endParaRPr lang="ar-EG" sz="2000" b="1" dirty="0">
              <a:latin typeface="Arabic Transparent" charset="-78"/>
              <a:ea typeface="Arial" pitchFamily="34" charset="0"/>
              <a:cs typeface="Arabic Transparent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87351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D0A0C-0DEC-4313-A385-4C297C06DA11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42900" y="524302"/>
            <a:ext cx="85725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EG" sz="2800" b="1" dirty="0" smtClean="0"/>
              <a:t>كيف يمكننا رسم جزئيات السكريات الاحادية بصيغ </a:t>
            </a:r>
            <a:r>
              <a:rPr lang="ar-EG" sz="2800" b="1" dirty="0" err="1" smtClean="0"/>
              <a:t>هاورث</a:t>
            </a:r>
            <a:r>
              <a:rPr lang="ar-EG" sz="2800" b="1" dirty="0" smtClean="0"/>
              <a:t>؟</a:t>
            </a:r>
          </a:p>
          <a:p>
            <a:pPr algn="just" rtl="1"/>
            <a:r>
              <a:rPr lang="ar-EG" sz="2800" b="1" dirty="0" smtClean="0"/>
              <a:t>بالنسبة للحلقات السداسية :</a:t>
            </a:r>
          </a:p>
          <a:p>
            <a:pPr marL="177800" indent="-177800" algn="just" rtl="1">
              <a:tabLst>
                <a:tab pos="0" algn="l"/>
              </a:tabLst>
            </a:pPr>
            <a:r>
              <a:rPr lang="ar-EG" sz="2800" dirty="0" smtClean="0"/>
              <a:t>1- فلقد </a:t>
            </a:r>
            <a:r>
              <a:rPr lang="ar-SA" sz="2800" dirty="0" smtClean="0"/>
              <a:t>أتُفق </a:t>
            </a:r>
            <a:r>
              <a:rPr lang="ar-SA" sz="2800" dirty="0"/>
              <a:t>على أن ترسم صيغة </a:t>
            </a:r>
            <a:r>
              <a:rPr lang="ar-SA" sz="2800" dirty="0" err="1"/>
              <a:t>هاورث</a:t>
            </a:r>
            <a:r>
              <a:rPr lang="ar-SA" sz="2800" dirty="0"/>
              <a:t> بحيث يكون أكسجين الحلقة إلى الأعلى وفي الجانب البعيد من </a:t>
            </a:r>
            <a:r>
              <a:rPr lang="ar-SA" sz="2800" dirty="0" smtClean="0"/>
              <a:t>الحلقة</a:t>
            </a:r>
            <a:r>
              <a:rPr lang="ar-EG" sz="2800" dirty="0" smtClean="0"/>
              <a:t> ناحية اليمين</a:t>
            </a:r>
            <a:r>
              <a:rPr lang="ar-SA" sz="2800" dirty="0" smtClean="0"/>
              <a:t> </a:t>
            </a:r>
            <a:r>
              <a:rPr lang="ar-SA" sz="2800" dirty="0"/>
              <a:t>،والكربون </a:t>
            </a:r>
            <a:r>
              <a:rPr lang="ar-SA" sz="2800" dirty="0" err="1" smtClean="0"/>
              <a:t>الأنوميري</a:t>
            </a:r>
            <a:r>
              <a:rPr lang="ar-EG" sz="2800" dirty="0" smtClean="0"/>
              <a:t> (</a:t>
            </a:r>
            <a:r>
              <a:rPr lang="ar-EG" sz="2800" dirty="0" err="1" smtClean="0"/>
              <a:t>أى</a:t>
            </a:r>
            <a:r>
              <a:rPr lang="ar-EG" sz="2800" dirty="0" smtClean="0"/>
              <a:t> ذرة الكربون رقم 1)</a:t>
            </a:r>
            <a:r>
              <a:rPr lang="ar-SA" sz="2800" dirty="0" smtClean="0"/>
              <a:t> </a:t>
            </a:r>
            <a:r>
              <a:rPr lang="ar-SA" sz="2800" dirty="0"/>
              <a:t>في جهة اليمين. أما مجموعة </a:t>
            </a:r>
            <a:r>
              <a:rPr lang="en-US" sz="2800" dirty="0"/>
              <a:t>–CH</a:t>
            </a:r>
            <a:r>
              <a:rPr lang="en-US" sz="2800" baseline="-25000" dirty="0"/>
              <a:t>2</a:t>
            </a:r>
            <a:r>
              <a:rPr lang="en-US" sz="2800" dirty="0"/>
              <a:t>OH</a:t>
            </a:r>
            <a:r>
              <a:rPr lang="ar-SA" sz="2800" dirty="0"/>
              <a:t>  الطرفية فتوضع فوق مستوى الحلقة في السلسلة </a:t>
            </a:r>
            <a:r>
              <a:rPr lang="en-US" sz="2800" dirty="0" smtClean="0"/>
              <a:t>D </a:t>
            </a:r>
            <a:r>
              <a:rPr lang="ar-SA" sz="2800" dirty="0"/>
              <a:t>،وتحت مستوى الحلقة في السلسلة </a:t>
            </a:r>
            <a:r>
              <a:rPr lang="en-US" sz="2800" dirty="0" smtClean="0"/>
              <a:t>L</a:t>
            </a:r>
            <a:r>
              <a:rPr lang="ar-SA" sz="2800" dirty="0" smtClean="0"/>
              <a:t> </a:t>
            </a:r>
            <a:r>
              <a:rPr lang="ar-SA" sz="2800" dirty="0"/>
              <a:t>وكما هو الحال في مساقط فيشر فإن ذرات الهيدروجين حول المراكز </a:t>
            </a:r>
            <a:r>
              <a:rPr lang="ar-SA" sz="2800" dirty="0" err="1"/>
              <a:t>الكيرالية</a:t>
            </a:r>
            <a:r>
              <a:rPr lang="ar-SA" sz="2800" dirty="0"/>
              <a:t> لا تبين </a:t>
            </a:r>
            <a:r>
              <a:rPr lang="ar-SA" sz="2800" dirty="0" smtClean="0"/>
              <a:t>عادة</a:t>
            </a:r>
            <a:r>
              <a:rPr lang="en-US" sz="2800" dirty="0" smtClean="0"/>
              <a:t>)</a:t>
            </a:r>
            <a:r>
              <a:rPr lang="ar-EG" sz="2800" dirty="0" err="1" smtClean="0"/>
              <a:t>أى</a:t>
            </a:r>
            <a:r>
              <a:rPr lang="ar-EG" sz="2800" dirty="0" smtClean="0"/>
              <a:t> يجوز عدم كتابتها)</a:t>
            </a:r>
            <a:r>
              <a:rPr lang="en-US" sz="2800" dirty="0" smtClean="0"/>
              <a:t> </a:t>
            </a:r>
            <a:r>
              <a:rPr lang="ar-SA" sz="2800" dirty="0" smtClean="0"/>
              <a:t>                         </a:t>
            </a:r>
            <a:r>
              <a:rPr lang="en-US" sz="2800" dirty="0" smtClean="0"/>
              <a:t> </a:t>
            </a:r>
            <a:r>
              <a:rPr lang="ar-SA" sz="2800" b="1" dirty="0" smtClean="0"/>
              <a:t>                               </a:t>
            </a:r>
            <a:endParaRPr lang="ar-EG" sz="2800" b="1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5829859"/>
              </p:ext>
            </p:extLst>
          </p:nvPr>
        </p:nvGraphicFramePr>
        <p:xfrm>
          <a:off x="2466973" y="4216400"/>
          <a:ext cx="4674849" cy="13552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8" name="CS ChemDraw Drawing" r:id="rId3" imgW="3759200" imgH="1097280" progId="ChemDraw.Document.6.0">
                  <p:embed/>
                </p:oleObj>
              </mc:Choice>
              <mc:Fallback>
                <p:oleObj name="CS ChemDraw Drawing" r:id="rId3" imgW="3759200" imgH="1097280" progId="ChemDraw.Document.6.0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6973" y="4216400"/>
                        <a:ext cx="4674849" cy="135520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EG"/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                    </a:t>
            </a:r>
            <a:endParaRPr kumimoji="0" lang="ar-S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 Box 9"/>
          <p:cNvSpPr txBox="1">
            <a:spLocks noChangeArrowheads="1"/>
          </p:cNvSpPr>
          <p:nvPr/>
        </p:nvSpPr>
        <p:spPr bwMode="auto">
          <a:xfrm>
            <a:off x="3740150" y="4876800"/>
            <a:ext cx="1549399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كربون </a:t>
            </a:r>
            <a:r>
              <a:rPr kumimoji="0" lang="ar-SA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أنوميري</a:t>
            </a:r>
            <a:endParaRPr kumimoji="0" lang="ar-S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 Box 9"/>
          <p:cNvSpPr txBox="1">
            <a:spLocks noChangeArrowheads="1"/>
          </p:cNvSpPr>
          <p:nvPr/>
        </p:nvSpPr>
        <p:spPr bwMode="auto">
          <a:xfrm>
            <a:off x="6908799" y="4841875"/>
            <a:ext cx="1549399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كربون </a:t>
            </a:r>
            <a:r>
              <a:rPr kumimoji="0" lang="ar-SA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أنوميري</a:t>
            </a:r>
            <a:endParaRPr kumimoji="0" lang="ar-S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130800" y="5549900"/>
            <a:ext cx="213359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1"/>
            <a:r>
              <a:rPr lang="ar-EG" dirty="0" smtClean="0"/>
              <a:t>سكر </a:t>
            </a:r>
            <a:r>
              <a:rPr lang="en-US" dirty="0" smtClean="0"/>
              <a:t> D</a:t>
            </a:r>
            <a:endParaRPr lang="ar-EG" dirty="0"/>
          </a:p>
        </p:txBody>
      </p:sp>
      <p:sp>
        <p:nvSpPr>
          <p:cNvPr id="20" name="TextBox 19"/>
          <p:cNvSpPr txBox="1"/>
          <p:nvPr/>
        </p:nvSpPr>
        <p:spPr>
          <a:xfrm>
            <a:off x="1993900" y="5613400"/>
            <a:ext cx="213359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1"/>
            <a:r>
              <a:rPr lang="ar-EG" dirty="0" smtClean="0"/>
              <a:t>سكر </a:t>
            </a:r>
            <a:r>
              <a:rPr lang="en-US" dirty="0" smtClean="0"/>
              <a:t> L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3809330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D0A0C-0DEC-4313-A385-4C297C06DA11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42900" y="524302"/>
            <a:ext cx="85725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7800" indent="-177800" algn="just" rtl="1">
              <a:tabLst>
                <a:tab pos="0" algn="l"/>
              </a:tabLst>
            </a:pPr>
            <a:r>
              <a:rPr lang="ar-EG" sz="2800" dirty="0" smtClean="0"/>
              <a:t>2- </a:t>
            </a:r>
            <a:r>
              <a:rPr lang="ar-SA" sz="2800" dirty="0"/>
              <a:t>وفي صيغة </a:t>
            </a:r>
            <a:r>
              <a:rPr lang="ar-SA" sz="2800" dirty="0" err="1"/>
              <a:t>هاورث</a:t>
            </a:r>
            <a:r>
              <a:rPr lang="ar-SA" sz="2800" dirty="0"/>
              <a:t> فإن البناء الذي تبرز فيه </a:t>
            </a:r>
            <a:r>
              <a:rPr lang="en-US" sz="2800" dirty="0"/>
              <a:t>OH</a:t>
            </a:r>
            <a:r>
              <a:rPr lang="ar-SA" sz="2800" dirty="0"/>
              <a:t> </a:t>
            </a:r>
            <a:r>
              <a:rPr lang="ar-SA" sz="2800" dirty="0" err="1" smtClean="0"/>
              <a:t>الأنوميرية</a:t>
            </a:r>
            <a:r>
              <a:rPr lang="ar-EG" sz="2800" dirty="0" smtClean="0"/>
              <a:t> (على ذرة الكربون رقم 1)</a:t>
            </a:r>
            <a:r>
              <a:rPr lang="ar-SA" sz="2800" dirty="0" smtClean="0"/>
              <a:t> </a:t>
            </a:r>
            <a:r>
              <a:rPr lang="ar-SA" sz="2800" dirty="0"/>
              <a:t>أسفل الحلقة هو </a:t>
            </a:r>
            <a:r>
              <a:rPr lang="ar-SA" sz="2800" dirty="0" err="1"/>
              <a:t>الأنومير</a:t>
            </a:r>
            <a:r>
              <a:rPr lang="ar-SA" sz="2800" dirty="0"/>
              <a:t>-ألفا. أما البناء الذي تبرز فيه </a:t>
            </a:r>
            <a:r>
              <a:rPr lang="en-US" sz="2800" dirty="0"/>
              <a:t>OH</a:t>
            </a:r>
            <a:r>
              <a:rPr lang="ar-SA" sz="2800" dirty="0"/>
              <a:t> </a:t>
            </a:r>
            <a:r>
              <a:rPr lang="ar-SA" sz="2800" dirty="0" err="1"/>
              <a:t>الأنوميرية</a:t>
            </a:r>
            <a:r>
              <a:rPr lang="ar-SA" sz="2800" dirty="0"/>
              <a:t> أعلى مستوى الحلقة فهو </a:t>
            </a:r>
            <a:r>
              <a:rPr lang="ar-SA" sz="2800" dirty="0" err="1"/>
              <a:t>الأنومير</a:t>
            </a:r>
            <a:r>
              <a:rPr lang="ar-SA" sz="2800" dirty="0"/>
              <a:t>-بيتا</a:t>
            </a:r>
            <a:r>
              <a:rPr lang="ar-SA" sz="2800" dirty="0" smtClean="0"/>
              <a:t>.</a:t>
            </a:r>
            <a:endParaRPr lang="ar-EG" sz="2800" dirty="0" smtClean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5138" y="2078930"/>
            <a:ext cx="5110162" cy="23247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Straight Arrow Connector 4"/>
          <p:cNvCxnSpPr/>
          <p:nvPr/>
        </p:nvCxnSpPr>
        <p:spPr bwMode="auto">
          <a:xfrm flipH="1">
            <a:off x="6845300" y="2451100"/>
            <a:ext cx="812800" cy="1270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Straight Arrow Connector 8"/>
          <p:cNvCxnSpPr/>
          <p:nvPr/>
        </p:nvCxnSpPr>
        <p:spPr bwMode="auto">
          <a:xfrm flipH="1" flipV="1">
            <a:off x="4000500" y="4064000"/>
            <a:ext cx="289719" cy="5461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TextBox 9"/>
          <p:cNvSpPr txBox="1"/>
          <p:nvPr/>
        </p:nvSpPr>
        <p:spPr>
          <a:xfrm>
            <a:off x="7505700" y="2142430"/>
            <a:ext cx="12573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 rtl="1"/>
            <a:r>
              <a:rPr lang="ar-EG" sz="2000" b="1" dirty="0" smtClean="0"/>
              <a:t>أعلى الحلقة</a:t>
            </a:r>
            <a:endParaRPr lang="ar-EG" sz="20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4150519" y="4472910"/>
            <a:ext cx="12573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 rtl="1"/>
            <a:r>
              <a:rPr lang="ar-EG" sz="2000" b="1" dirty="0" smtClean="0"/>
              <a:t>أسفل الحلقة</a:t>
            </a:r>
            <a:endParaRPr lang="ar-EG" sz="20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426618" y="4847620"/>
            <a:ext cx="294878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b="1" dirty="0" smtClean="0"/>
              <a:t>سكر </a:t>
            </a:r>
            <a:r>
              <a:rPr lang="ar-EG" b="1" dirty="0" err="1" smtClean="0"/>
              <a:t>أنومير</a:t>
            </a:r>
            <a:r>
              <a:rPr lang="ar-EG" b="1" dirty="0" smtClean="0"/>
              <a:t> ألفا</a:t>
            </a:r>
            <a:endParaRPr lang="ar-EG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6972300" y="2674282"/>
            <a:ext cx="21463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b="1" dirty="0" smtClean="0"/>
              <a:t>سكر </a:t>
            </a:r>
            <a:r>
              <a:rPr lang="ar-EG" b="1" dirty="0" err="1" smtClean="0"/>
              <a:t>أنومير</a:t>
            </a:r>
            <a:r>
              <a:rPr lang="ar-EG" b="1" dirty="0" smtClean="0"/>
              <a:t> بيتا</a:t>
            </a:r>
            <a:endParaRPr lang="ar-EG" b="1" dirty="0"/>
          </a:p>
        </p:txBody>
      </p:sp>
    </p:spTree>
    <p:extLst>
      <p:ext uri="{BB962C8B-B14F-4D97-AF65-F5344CB8AC3E}">
        <p14:creationId xmlns:p14="http://schemas.microsoft.com/office/powerpoint/2010/main" val="5937423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D0A0C-0DEC-4313-A385-4C297C06DA11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42900" y="524302"/>
            <a:ext cx="85725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7800" indent="-177800" algn="just" rtl="1">
              <a:tabLst>
                <a:tab pos="0" algn="l"/>
              </a:tabLst>
            </a:pPr>
            <a:r>
              <a:rPr lang="ar-EG" sz="2800" dirty="0" smtClean="0"/>
              <a:t>3- </a:t>
            </a:r>
            <a:r>
              <a:rPr lang="ar-SA" sz="2800" dirty="0"/>
              <a:t>أي مجموعة تقع في جهة اليمين في إسقاط فيشر تقع أسفل الحلقة في صيغ </a:t>
            </a:r>
            <a:r>
              <a:rPr lang="ar-SA" sz="2800" dirty="0" err="1"/>
              <a:t>هاروث</a:t>
            </a:r>
            <a:r>
              <a:rPr lang="ar-SA" sz="2800" dirty="0"/>
              <a:t> وأي مجموعة واقعة في جهة اليسار في إسقاط فيشر فإنها تقع أعلى مستوى الحلقة في صيغ </a:t>
            </a:r>
            <a:r>
              <a:rPr lang="ar-SA" sz="2800" dirty="0" err="1"/>
              <a:t>هاورث</a:t>
            </a:r>
            <a:r>
              <a:rPr lang="ar-SA" sz="2800" dirty="0"/>
              <a:t>.</a:t>
            </a:r>
            <a:endParaRPr lang="ar-EG" sz="2800" dirty="0" smtClean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7275911"/>
              </p:ext>
            </p:extLst>
          </p:nvPr>
        </p:nvGraphicFramePr>
        <p:xfrm>
          <a:off x="881063" y="2503092"/>
          <a:ext cx="2027237" cy="340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6" name="ChemSketch" r:id="rId3" imgW="1048680" imgH="1761840" progId="ACD.ChemSketch.20">
                  <p:embed/>
                </p:oleObj>
              </mc:Choice>
              <mc:Fallback>
                <p:oleObj name="ChemSketch" r:id="rId3" imgW="1048680" imgH="1761840" progId="ACD.ChemSketch.2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1063" y="2503092"/>
                        <a:ext cx="2027237" cy="340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1738" y="3040860"/>
            <a:ext cx="4614862" cy="20994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" name="Straight Arrow Connector 8"/>
          <p:cNvCxnSpPr/>
          <p:nvPr/>
        </p:nvCxnSpPr>
        <p:spPr bwMode="auto">
          <a:xfrm flipH="1">
            <a:off x="2438400" y="3708400"/>
            <a:ext cx="635000" cy="381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Straight Arrow Connector 10"/>
          <p:cNvCxnSpPr/>
          <p:nvPr/>
        </p:nvCxnSpPr>
        <p:spPr bwMode="auto">
          <a:xfrm flipH="1" flipV="1">
            <a:off x="7747000" y="5140325"/>
            <a:ext cx="12700" cy="42227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TextBox 11"/>
          <p:cNvSpPr txBox="1"/>
          <p:nvPr/>
        </p:nvSpPr>
        <p:spPr>
          <a:xfrm>
            <a:off x="3073400" y="3238500"/>
            <a:ext cx="66833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1800" b="1" dirty="0" smtClean="0"/>
              <a:t>جهة</a:t>
            </a:r>
          </a:p>
          <a:p>
            <a:r>
              <a:rPr lang="ar-EG" sz="1800" b="1" dirty="0" smtClean="0"/>
              <a:t>اليمين</a:t>
            </a:r>
            <a:endParaRPr lang="ar-EG" sz="18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84534" y="4548257"/>
            <a:ext cx="770731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1800" b="1" dirty="0" smtClean="0"/>
              <a:t>جهة</a:t>
            </a:r>
          </a:p>
          <a:p>
            <a:r>
              <a:rPr lang="ar-EG" sz="1800" b="1" dirty="0" smtClean="0"/>
              <a:t>اليسار</a:t>
            </a:r>
            <a:endParaRPr lang="ar-EG" sz="1800" b="1" dirty="0"/>
          </a:p>
        </p:txBody>
      </p:sp>
      <p:cxnSp>
        <p:nvCxnSpPr>
          <p:cNvPr id="17" name="Straight Arrow Connector 16"/>
          <p:cNvCxnSpPr/>
          <p:nvPr/>
        </p:nvCxnSpPr>
        <p:spPr bwMode="auto">
          <a:xfrm flipV="1">
            <a:off x="482600" y="4301986"/>
            <a:ext cx="355600" cy="33351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" name="TextBox 18"/>
          <p:cNvSpPr txBox="1"/>
          <p:nvPr/>
        </p:nvSpPr>
        <p:spPr>
          <a:xfrm>
            <a:off x="7489030" y="5638800"/>
            <a:ext cx="108346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2000" b="1" dirty="0" smtClean="0"/>
              <a:t>من أسفل</a:t>
            </a:r>
            <a:endParaRPr lang="ar-EG" sz="2000" b="1" dirty="0"/>
          </a:p>
        </p:txBody>
      </p:sp>
      <p:cxnSp>
        <p:nvCxnSpPr>
          <p:cNvPr id="22" name="Straight Arrow Connector 21"/>
          <p:cNvCxnSpPr/>
          <p:nvPr/>
        </p:nvCxnSpPr>
        <p:spPr bwMode="auto">
          <a:xfrm flipV="1">
            <a:off x="6184900" y="4203700"/>
            <a:ext cx="723900" cy="159705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5" name="TextBox 24"/>
          <p:cNvSpPr txBox="1"/>
          <p:nvPr/>
        </p:nvSpPr>
        <p:spPr>
          <a:xfrm>
            <a:off x="5643165" y="5838855"/>
            <a:ext cx="108346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2000" b="1" dirty="0" smtClean="0"/>
              <a:t>من أعلى</a:t>
            </a:r>
            <a:endParaRPr lang="ar-EG" sz="20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1397000" y="3440668"/>
            <a:ext cx="3048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800" b="1" dirty="0">
                <a:solidFill>
                  <a:srgbClr val="FF0000"/>
                </a:solidFill>
              </a:rPr>
              <a:t>2</a:t>
            </a:r>
            <a:endParaRPr lang="ar-EG" b="1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397000" y="3931326"/>
            <a:ext cx="3048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800" b="1" dirty="0" smtClean="0">
                <a:solidFill>
                  <a:srgbClr val="FF0000"/>
                </a:solidFill>
              </a:rPr>
              <a:t>3</a:t>
            </a:r>
            <a:endParaRPr lang="ar-EG" b="1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159500" y="2451100"/>
            <a:ext cx="27305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1"/>
            <a:r>
              <a:rPr lang="ar-EG" dirty="0" smtClean="0"/>
              <a:t>بيتا- </a:t>
            </a:r>
            <a:r>
              <a:rPr lang="en-US" dirty="0" smtClean="0"/>
              <a:t>D</a:t>
            </a:r>
            <a:r>
              <a:rPr lang="ar-EG" dirty="0" smtClean="0"/>
              <a:t>-</a:t>
            </a:r>
            <a:r>
              <a:rPr lang="ar-EG" dirty="0" err="1" smtClean="0"/>
              <a:t>جلوكوبيرانوز</a:t>
            </a:r>
            <a:r>
              <a:rPr lang="ar-EG" dirty="0" smtClean="0"/>
              <a:t>  </a:t>
            </a:r>
            <a:endParaRPr lang="ar-EG" dirty="0"/>
          </a:p>
        </p:txBody>
      </p:sp>
      <p:sp>
        <p:nvSpPr>
          <p:cNvPr id="30" name="TextBox 29"/>
          <p:cNvSpPr txBox="1"/>
          <p:nvPr/>
        </p:nvSpPr>
        <p:spPr>
          <a:xfrm>
            <a:off x="3460750" y="2463800"/>
            <a:ext cx="27305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1"/>
            <a:r>
              <a:rPr lang="ar-EG" dirty="0" smtClean="0"/>
              <a:t>ألفا- </a:t>
            </a:r>
            <a:r>
              <a:rPr lang="en-US" dirty="0" smtClean="0"/>
              <a:t>D</a:t>
            </a:r>
            <a:r>
              <a:rPr lang="ar-EG" dirty="0" smtClean="0"/>
              <a:t>-</a:t>
            </a:r>
            <a:r>
              <a:rPr lang="ar-EG" dirty="0" err="1" smtClean="0"/>
              <a:t>جلوكوبيرانوز</a:t>
            </a:r>
            <a:r>
              <a:rPr lang="ar-EG" dirty="0" smtClean="0"/>
              <a:t>  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5448602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42900" y="524302"/>
            <a:ext cx="85725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EG" sz="2800" b="1" dirty="0" smtClean="0"/>
              <a:t>بالنسبة للحلقات الخماسية : كما هو الحال </a:t>
            </a:r>
            <a:r>
              <a:rPr lang="ar-EG" sz="2800" b="1" dirty="0" err="1" smtClean="0"/>
              <a:t>فى</a:t>
            </a:r>
            <a:r>
              <a:rPr lang="ar-EG" sz="2800" b="1" dirty="0" smtClean="0"/>
              <a:t> الحلقات السداسية</a:t>
            </a:r>
          </a:p>
          <a:p>
            <a:pPr marL="177800" indent="-177800" algn="just" rtl="1">
              <a:tabLst>
                <a:tab pos="0" algn="l"/>
              </a:tabLst>
            </a:pPr>
            <a:r>
              <a:rPr lang="ar-EG" sz="2800" dirty="0" smtClean="0"/>
              <a:t>1- فلقد </a:t>
            </a:r>
            <a:r>
              <a:rPr lang="ar-SA" sz="2800" dirty="0" smtClean="0"/>
              <a:t>أتُفق </a:t>
            </a:r>
            <a:r>
              <a:rPr lang="ar-SA" sz="2800" dirty="0"/>
              <a:t>على أن ترسم صيغة </a:t>
            </a:r>
            <a:r>
              <a:rPr lang="ar-SA" sz="2800" dirty="0" err="1"/>
              <a:t>هاورث</a:t>
            </a:r>
            <a:r>
              <a:rPr lang="ar-SA" sz="2800" dirty="0"/>
              <a:t> بحيث يكون أكسجين الحلقة إلى الأعلى </a:t>
            </a:r>
            <a:r>
              <a:rPr lang="ar-SA" sz="2800" dirty="0" smtClean="0"/>
              <a:t>وفي الجانب </a:t>
            </a:r>
            <a:r>
              <a:rPr lang="ar-SA" sz="2800" dirty="0"/>
              <a:t>البعيد من </a:t>
            </a:r>
            <a:r>
              <a:rPr lang="ar-SA" sz="2800" dirty="0" smtClean="0"/>
              <a:t>الحلقة</a:t>
            </a:r>
            <a:r>
              <a:rPr lang="ar-EG" sz="2800" dirty="0" smtClean="0"/>
              <a:t> </a:t>
            </a:r>
            <a:r>
              <a:rPr lang="ar-SA" sz="2800" dirty="0" smtClean="0"/>
              <a:t>،</a:t>
            </a:r>
            <a:r>
              <a:rPr lang="ar-SA" sz="2800" dirty="0"/>
              <a:t>والكربون </a:t>
            </a:r>
            <a:r>
              <a:rPr lang="ar-SA" sz="2800" dirty="0" err="1" smtClean="0"/>
              <a:t>الأنوميري</a:t>
            </a:r>
            <a:r>
              <a:rPr lang="ar-EG" sz="2800" dirty="0" smtClean="0"/>
              <a:t> (</a:t>
            </a:r>
            <a:r>
              <a:rPr lang="ar-EG" sz="2800" dirty="0" err="1" smtClean="0"/>
              <a:t>أى</a:t>
            </a:r>
            <a:r>
              <a:rPr lang="ar-EG" sz="2800" dirty="0" smtClean="0"/>
              <a:t> ذرة الكربون رقم 1)</a:t>
            </a:r>
            <a:r>
              <a:rPr lang="ar-SA" sz="2800" dirty="0" smtClean="0"/>
              <a:t> </a:t>
            </a:r>
            <a:r>
              <a:rPr lang="ar-SA" sz="2800" dirty="0"/>
              <a:t>في جهة اليمين. أما مجموعة </a:t>
            </a:r>
            <a:r>
              <a:rPr lang="en-US" sz="2800" dirty="0"/>
              <a:t>–CH</a:t>
            </a:r>
            <a:r>
              <a:rPr lang="en-US" sz="2800" baseline="-25000" dirty="0"/>
              <a:t>2</a:t>
            </a:r>
            <a:r>
              <a:rPr lang="en-US" sz="2800" dirty="0"/>
              <a:t>OH</a:t>
            </a:r>
            <a:r>
              <a:rPr lang="ar-SA" sz="2800" dirty="0"/>
              <a:t>  الطرفية فتوضع فوق مستوى الحلقة في السلسلة </a:t>
            </a:r>
            <a:r>
              <a:rPr lang="en-US" sz="2800" dirty="0" smtClean="0"/>
              <a:t>D </a:t>
            </a:r>
            <a:r>
              <a:rPr lang="ar-SA" sz="2800" dirty="0"/>
              <a:t>،وتحت مستوى الحلقة في السلسلة </a:t>
            </a:r>
            <a:r>
              <a:rPr lang="en-US" sz="2800" dirty="0" smtClean="0"/>
              <a:t>L</a:t>
            </a:r>
            <a:r>
              <a:rPr lang="ar-SA" sz="2800" dirty="0" smtClean="0"/>
              <a:t> </a:t>
            </a:r>
            <a:r>
              <a:rPr lang="ar-SA" sz="2800" dirty="0"/>
              <a:t>وكما هو الحال في مساقط فيشر فإن ذرات الهيدروجين حول المراكز </a:t>
            </a:r>
            <a:r>
              <a:rPr lang="ar-SA" sz="2800" dirty="0" err="1"/>
              <a:t>الكيرالية</a:t>
            </a:r>
            <a:r>
              <a:rPr lang="ar-SA" sz="2800" dirty="0"/>
              <a:t> لا تبين </a:t>
            </a:r>
            <a:r>
              <a:rPr lang="ar-SA" sz="2800" dirty="0" smtClean="0"/>
              <a:t>عادة</a:t>
            </a:r>
            <a:r>
              <a:rPr lang="en-US" sz="2800" dirty="0" smtClean="0"/>
              <a:t>)</a:t>
            </a:r>
            <a:r>
              <a:rPr lang="ar-EG" sz="2800" dirty="0" err="1" smtClean="0"/>
              <a:t>أى</a:t>
            </a:r>
            <a:r>
              <a:rPr lang="ar-EG" sz="2800" dirty="0" smtClean="0"/>
              <a:t> يجوز عدم كتابتها).</a:t>
            </a:r>
            <a:r>
              <a:rPr lang="ar-SA" sz="2800" dirty="0" smtClean="0"/>
              <a:t> </a:t>
            </a:r>
            <a:endParaRPr lang="ar-EG" sz="2800" dirty="0" smtClean="0"/>
          </a:p>
          <a:p>
            <a:pPr marL="177800" indent="-177800" algn="just" rtl="1">
              <a:tabLst>
                <a:tab pos="0" algn="l"/>
              </a:tabLst>
            </a:pPr>
            <a:r>
              <a:rPr lang="ar-EG" sz="2800" dirty="0"/>
              <a:t>2- </a:t>
            </a:r>
            <a:r>
              <a:rPr lang="ar-SA" sz="2800" dirty="0"/>
              <a:t>وفي صيغة </a:t>
            </a:r>
            <a:r>
              <a:rPr lang="ar-SA" sz="2800" dirty="0" err="1"/>
              <a:t>هاورث</a:t>
            </a:r>
            <a:r>
              <a:rPr lang="ar-SA" sz="2800" dirty="0"/>
              <a:t> فإن البناء الذي تبرز فيه </a:t>
            </a:r>
            <a:r>
              <a:rPr lang="en-US" sz="2800" dirty="0"/>
              <a:t>OH</a:t>
            </a:r>
            <a:r>
              <a:rPr lang="ar-SA" sz="2800" dirty="0"/>
              <a:t> </a:t>
            </a:r>
            <a:r>
              <a:rPr lang="ar-SA" sz="2800" dirty="0" err="1"/>
              <a:t>الأنوميرية</a:t>
            </a:r>
            <a:r>
              <a:rPr lang="ar-EG" sz="2800" dirty="0"/>
              <a:t> (على ذرة الكربون رقم 1)</a:t>
            </a:r>
            <a:r>
              <a:rPr lang="ar-SA" sz="2800" dirty="0"/>
              <a:t> أسفل الحلقة هو </a:t>
            </a:r>
            <a:r>
              <a:rPr lang="ar-SA" sz="2800" dirty="0" err="1"/>
              <a:t>الأنومير</a:t>
            </a:r>
            <a:r>
              <a:rPr lang="ar-SA" sz="2800" dirty="0"/>
              <a:t>-ألفا. أما البناء الذي تبرز فيه </a:t>
            </a:r>
            <a:r>
              <a:rPr lang="en-US" sz="2800" dirty="0"/>
              <a:t>OH</a:t>
            </a:r>
            <a:r>
              <a:rPr lang="ar-SA" sz="2800" dirty="0"/>
              <a:t> </a:t>
            </a:r>
            <a:r>
              <a:rPr lang="ar-SA" sz="2800" dirty="0" err="1"/>
              <a:t>الأنوميرية</a:t>
            </a:r>
            <a:r>
              <a:rPr lang="ar-SA" sz="2800" dirty="0"/>
              <a:t> أعلى مستوى الحلقة فهو </a:t>
            </a:r>
            <a:r>
              <a:rPr lang="ar-SA" sz="2800" dirty="0" err="1"/>
              <a:t>الأنومير</a:t>
            </a:r>
            <a:r>
              <a:rPr lang="ar-SA" sz="2800" dirty="0"/>
              <a:t>-بيتا</a:t>
            </a:r>
            <a:r>
              <a:rPr lang="ar-SA" sz="2800" dirty="0" smtClean="0"/>
              <a:t>.</a:t>
            </a:r>
            <a:endParaRPr lang="ar-EG" sz="2800" dirty="0" smtClean="0"/>
          </a:p>
          <a:p>
            <a:pPr marL="177800" indent="-177800" algn="just" rtl="1">
              <a:tabLst>
                <a:tab pos="0" algn="l"/>
              </a:tabLst>
            </a:pPr>
            <a:r>
              <a:rPr lang="ar-EG" sz="2800" dirty="0"/>
              <a:t>3- </a:t>
            </a:r>
            <a:r>
              <a:rPr lang="ar-SA" sz="2800" dirty="0"/>
              <a:t>أي مجموعة تقع في جهة اليمين في إسقاط فيشر تقع أسفل الحلقة في صيغ </a:t>
            </a:r>
            <a:r>
              <a:rPr lang="ar-SA" sz="2800" dirty="0" err="1"/>
              <a:t>هاروث</a:t>
            </a:r>
            <a:r>
              <a:rPr lang="ar-SA" sz="2800" dirty="0"/>
              <a:t> وأي مجموعة واقعة في جهة اليسار في إسقاط فيشر فإنها تقع أعلى مستوى الحلقة في صيغ </a:t>
            </a:r>
            <a:r>
              <a:rPr lang="ar-SA" sz="2800" dirty="0" err="1"/>
              <a:t>هاورث</a:t>
            </a:r>
            <a:r>
              <a:rPr lang="ar-SA" sz="2800" dirty="0"/>
              <a:t>.</a:t>
            </a:r>
            <a:endParaRPr lang="ar-EG" sz="2800" dirty="0"/>
          </a:p>
          <a:p>
            <a:pPr marL="177800" indent="-177800" algn="just" rtl="1">
              <a:tabLst>
                <a:tab pos="0" algn="l"/>
              </a:tabLst>
            </a:pPr>
            <a:endParaRPr lang="ar-EG" sz="2800" dirty="0"/>
          </a:p>
          <a:p>
            <a:pPr marL="177800" indent="-177800" algn="just" rtl="1">
              <a:tabLst>
                <a:tab pos="0" algn="l"/>
              </a:tabLst>
            </a:pPr>
            <a:r>
              <a:rPr lang="ar-SA" sz="2800" dirty="0" smtClean="0"/>
              <a:t>                       </a:t>
            </a:r>
            <a:r>
              <a:rPr lang="en-US" sz="2800" dirty="0" smtClean="0"/>
              <a:t> </a:t>
            </a:r>
            <a:r>
              <a:rPr lang="ar-SA" sz="2800" b="1" dirty="0" smtClean="0"/>
              <a:t>                               </a:t>
            </a:r>
            <a:endParaRPr lang="ar-EG" sz="2800" b="1" dirty="0"/>
          </a:p>
        </p:txBody>
      </p:sp>
    </p:spTree>
    <p:extLst>
      <p:ext uri="{BB962C8B-B14F-4D97-AF65-F5344CB8AC3E}">
        <p14:creationId xmlns:p14="http://schemas.microsoft.com/office/powerpoint/2010/main" val="39524858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D0A0C-0DEC-4313-A385-4C297C06DA11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" name="Slide Number Placeholder 1"/>
          <p:cNvSpPr txBox="1">
            <a:spLocks/>
          </p:cNvSpPr>
          <p:nvPr/>
        </p:nvSpPr>
        <p:spPr bwMode="auto">
          <a:xfrm>
            <a:off x="6843713" y="6308725"/>
            <a:ext cx="1905000" cy="349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+mn-lt"/>
                <a:ea typeface="+mn-ea"/>
                <a:cs typeface="Times New Roman" pitchFamily="18" charset="0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5pPr>
            <a:lvl6pPr marL="2286000" algn="r" defTabSz="914400" rtl="1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6pPr>
            <a:lvl7pPr marL="2743200" algn="r" defTabSz="914400" rtl="1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7pPr>
            <a:lvl8pPr marL="3200400" algn="r" defTabSz="914400" rtl="1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8pPr>
            <a:lvl9pPr marL="3657600" algn="r" defTabSz="914400" rtl="1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9pPr>
          </a:lstStyle>
          <a:p>
            <a:fld id="{314D0A0C-0DEC-4313-A385-4C297C06DA11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6336" y="1121581"/>
            <a:ext cx="5224149" cy="2062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985796" y="1210481"/>
            <a:ext cx="12573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 rtl="1"/>
            <a:r>
              <a:rPr lang="ar-EG" sz="2000" b="1" dirty="0" smtClean="0"/>
              <a:t>أعلى الحلقة</a:t>
            </a:r>
            <a:endParaRPr lang="ar-EG" sz="2000" b="1" dirty="0"/>
          </a:p>
        </p:txBody>
      </p:sp>
      <p:cxnSp>
        <p:nvCxnSpPr>
          <p:cNvPr id="6" name="Straight Arrow Connector 5"/>
          <p:cNvCxnSpPr/>
          <p:nvPr/>
        </p:nvCxnSpPr>
        <p:spPr bwMode="auto">
          <a:xfrm flipH="1">
            <a:off x="6617496" y="1261281"/>
            <a:ext cx="558800" cy="14925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Rectangle 6"/>
          <p:cNvSpPr/>
          <p:nvPr/>
        </p:nvSpPr>
        <p:spPr>
          <a:xfrm>
            <a:off x="6833841" y="1572491"/>
            <a:ext cx="17267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b="1" dirty="0"/>
              <a:t>سكر </a:t>
            </a:r>
            <a:r>
              <a:rPr lang="ar-EG" b="1" dirty="0" err="1"/>
              <a:t>أنومير</a:t>
            </a:r>
            <a:r>
              <a:rPr lang="ar-EG" b="1" dirty="0"/>
              <a:t> بيتا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414715" y="2983690"/>
            <a:ext cx="12573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 rtl="1"/>
            <a:r>
              <a:rPr lang="ar-EG" sz="2000" b="1" dirty="0" smtClean="0"/>
              <a:t>أسفل الحلقة</a:t>
            </a:r>
            <a:endParaRPr lang="ar-EG" sz="2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690814" y="3358400"/>
            <a:ext cx="294878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b="1" dirty="0" smtClean="0"/>
              <a:t>سكر </a:t>
            </a:r>
            <a:r>
              <a:rPr lang="ar-EG" b="1" dirty="0" err="1" smtClean="0"/>
              <a:t>أنومير</a:t>
            </a:r>
            <a:r>
              <a:rPr lang="ar-EG" b="1" dirty="0" smtClean="0"/>
              <a:t> ألفا</a:t>
            </a:r>
            <a:endParaRPr lang="ar-EG" b="1" dirty="0"/>
          </a:p>
        </p:txBody>
      </p:sp>
      <p:cxnSp>
        <p:nvCxnSpPr>
          <p:cNvPr id="10" name="Straight Arrow Connector 9"/>
          <p:cNvCxnSpPr/>
          <p:nvPr/>
        </p:nvCxnSpPr>
        <p:spPr bwMode="auto">
          <a:xfrm flipH="1" flipV="1">
            <a:off x="3861596" y="2734481"/>
            <a:ext cx="303608" cy="24920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Straight Arrow Connector 10"/>
          <p:cNvCxnSpPr/>
          <p:nvPr/>
        </p:nvCxnSpPr>
        <p:spPr bwMode="auto">
          <a:xfrm flipV="1">
            <a:off x="788196" y="1572491"/>
            <a:ext cx="1028140" cy="23083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TextBox 11"/>
          <p:cNvSpPr txBox="1"/>
          <p:nvPr/>
        </p:nvSpPr>
        <p:spPr>
          <a:xfrm>
            <a:off x="13496" y="1909130"/>
            <a:ext cx="17272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1"/>
            <a:r>
              <a:rPr lang="ar-EG" dirty="0" smtClean="0"/>
              <a:t>سكر </a:t>
            </a:r>
            <a:r>
              <a:rPr lang="en-US" dirty="0" smtClean="0"/>
              <a:t>D</a:t>
            </a:r>
            <a:endParaRPr lang="ar-EG" dirty="0"/>
          </a:p>
        </p:txBody>
      </p:sp>
      <p:sp>
        <p:nvSpPr>
          <p:cNvPr id="13" name="TextBox 12"/>
          <p:cNvSpPr txBox="1"/>
          <p:nvPr/>
        </p:nvSpPr>
        <p:spPr>
          <a:xfrm>
            <a:off x="5639595" y="3183818"/>
            <a:ext cx="27305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1"/>
            <a:r>
              <a:rPr lang="ar-EG" dirty="0" smtClean="0"/>
              <a:t>بيتا- </a:t>
            </a:r>
            <a:r>
              <a:rPr lang="en-US" dirty="0" smtClean="0"/>
              <a:t>D</a:t>
            </a:r>
            <a:r>
              <a:rPr lang="ar-EG" dirty="0" smtClean="0"/>
              <a:t>-</a:t>
            </a:r>
            <a:r>
              <a:rPr lang="ar-EG" dirty="0" err="1" smtClean="0"/>
              <a:t>فركتوفيورانوز</a:t>
            </a:r>
            <a:r>
              <a:rPr lang="ar-EG" dirty="0" smtClean="0"/>
              <a:t>  </a:t>
            </a:r>
            <a:endParaRPr lang="ar-EG" dirty="0"/>
          </a:p>
        </p:txBody>
      </p:sp>
      <p:sp>
        <p:nvSpPr>
          <p:cNvPr id="14" name="TextBox 13"/>
          <p:cNvSpPr txBox="1"/>
          <p:nvPr/>
        </p:nvSpPr>
        <p:spPr>
          <a:xfrm>
            <a:off x="451086" y="3183818"/>
            <a:ext cx="27305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1"/>
            <a:r>
              <a:rPr lang="ar-EG" dirty="0" smtClean="0"/>
              <a:t>ألفا- </a:t>
            </a:r>
            <a:r>
              <a:rPr lang="en-US" dirty="0" smtClean="0"/>
              <a:t>D</a:t>
            </a:r>
            <a:r>
              <a:rPr lang="ar-EG" dirty="0" smtClean="0"/>
              <a:t>-</a:t>
            </a:r>
            <a:r>
              <a:rPr lang="ar-EG" dirty="0" err="1" smtClean="0"/>
              <a:t>فركتوفيورانوز</a:t>
            </a:r>
            <a:r>
              <a:rPr lang="ar-EG" dirty="0" smtClean="0"/>
              <a:t>  </a:t>
            </a:r>
            <a:endParaRPr lang="ar-EG" dirty="0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9211591"/>
              </p:ext>
            </p:extLst>
          </p:nvPr>
        </p:nvGraphicFramePr>
        <p:xfrm>
          <a:off x="881299" y="3924602"/>
          <a:ext cx="2300287" cy="25587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0" name="ChemSketch" r:id="rId4" imgW="1271160" imgH="1414440" progId="ACD.ChemSketch.20">
                  <p:embed/>
                </p:oleObj>
              </mc:Choice>
              <mc:Fallback>
                <p:oleObj name="ChemSketch" r:id="rId4" imgW="1271160" imgH="141444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81299" y="3924602"/>
                        <a:ext cx="2300287" cy="25587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Arrow Connector 15"/>
          <p:cNvCxnSpPr/>
          <p:nvPr/>
        </p:nvCxnSpPr>
        <p:spPr bwMode="auto">
          <a:xfrm flipV="1">
            <a:off x="788196" y="4975086"/>
            <a:ext cx="355600" cy="33351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TextBox 16"/>
          <p:cNvSpPr txBox="1"/>
          <p:nvPr/>
        </p:nvSpPr>
        <p:spPr>
          <a:xfrm>
            <a:off x="195265" y="5297557"/>
            <a:ext cx="770731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1800" b="1" dirty="0" smtClean="0"/>
              <a:t>جهة</a:t>
            </a:r>
          </a:p>
          <a:p>
            <a:r>
              <a:rPr lang="ar-EG" sz="1800" b="1" dirty="0" smtClean="0"/>
              <a:t>اليسار</a:t>
            </a:r>
            <a:endParaRPr lang="ar-EG" sz="1800" b="1" dirty="0"/>
          </a:p>
        </p:txBody>
      </p:sp>
      <p:cxnSp>
        <p:nvCxnSpPr>
          <p:cNvPr id="18" name="Straight Arrow Connector 17"/>
          <p:cNvCxnSpPr/>
          <p:nvPr/>
        </p:nvCxnSpPr>
        <p:spPr bwMode="auto">
          <a:xfrm flipH="1">
            <a:off x="2779715" y="5397500"/>
            <a:ext cx="635000" cy="381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" name="TextBox 18"/>
          <p:cNvSpPr txBox="1"/>
          <p:nvPr/>
        </p:nvSpPr>
        <p:spPr>
          <a:xfrm>
            <a:off x="3345062" y="5129143"/>
            <a:ext cx="66833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1800" b="1" dirty="0" smtClean="0"/>
              <a:t>جهة</a:t>
            </a:r>
          </a:p>
          <a:p>
            <a:r>
              <a:rPr lang="ar-EG" sz="1800" b="1" dirty="0" smtClean="0"/>
              <a:t>اليمين</a:t>
            </a:r>
            <a:endParaRPr lang="ar-EG" sz="1800" b="1" dirty="0"/>
          </a:p>
        </p:txBody>
      </p:sp>
      <p:cxnSp>
        <p:nvCxnSpPr>
          <p:cNvPr id="20" name="Straight Arrow Connector 19"/>
          <p:cNvCxnSpPr/>
          <p:nvPr/>
        </p:nvCxnSpPr>
        <p:spPr bwMode="auto">
          <a:xfrm flipV="1">
            <a:off x="5156200" y="2370795"/>
            <a:ext cx="723900" cy="159705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TextBox 20"/>
          <p:cNvSpPr txBox="1"/>
          <p:nvPr/>
        </p:nvSpPr>
        <p:spPr>
          <a:xfrm>
            <a:off x="4796631" y="3967850"/>
            <a:ext cx="108346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2000" b="1" dirty="0" smtClean="0"/>
              <a:t>من أعلى</a:t>
            </a:r>
            <a:endParaRPr lang="ar-EG" sz="2000" b="1" dirty="0"/>
          </a:p>
        </p:txBody>
      </p:sp>
      <p:cxnSp>
        <p:nvCxnSpPr>
          <p:cNvPr id="22" name="Straight Arrow Connector 21"/>
          <p:cNvCxnSpPr/>
          <p:nvPr/>
        </p:nvCxnSpPr>
        <p:spPr bwMode="auto">
          <a:xfrm flipV="1">
            <a:off x="4672015" y="3166958"/>
            <a:ext cx="484185" cy="140504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4" name="TextBox 23"/>
          <p:cNvSpPr txBox="1"/>
          <p:nvPr/>
        </p:nvSpPr>
        <p:spPr>
          <a:xfrm>
            <a:off x="4254896" y="4451482"/>
            <a:ext cx="108346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2000" b="1" dirty="0" smtClean="0"/>
              <a:t>من أسفل</a:t>
            </a:r>
            <a:endParaRPr lang="ar-EG" sz="20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1841500" y="4100036"/>
            <a:ext cx="3048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800" b="1" dirty="0">
                <a:solidFill>
                  <a:srgbClr val="FF0000"/>
                </a:solidFill>
              </a:rPr>
              <a:t>2</a:t>
            </a:r>
            <a:endParaRPr lang="ar-EG" b="1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752600" y="4617126"/>
            <a:ext cx="3048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800" b="1" dirty="0" smtClean="0">
                <a:solidFill>
                  <a:srgbClr val="FF0000"/>
                </a:solidFill>
              </a:rPr>
              <a:t>3</a:t>
            </a:r>
            <a:endParaRPr lang="ar-EG" b="1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752600" y="5065643"/>
            <a:ext cx="3048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800" b="1" dirty="0" smtClean="0">
                <a:solidFill>
                  <a:srgbClr val="FF0000"/>
                </a:solidFill>
              </a:rPr>
              <a:t>4</a:t>
            </a:r>
            <a:endParaRPr lang="ar-EG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9422651"/>
      </p:ext>
    </p:extLst>
  </p:cSld>
  <p:clrMapOvr>
    <a:masterClrMapping/>
  </p:clrMapOvr>
</p:sld>
</file>

<file path=ppt/theme/theme1.xml><?xml version="1.0" encoding="utf-8"?>
<a:theme xmlns:a="http://schemas.openxmlformats.org/drawingml/2006/main" name="Biography report presentation">
  <a:themeElements>
    <a:clrScheme name="Global 2">
      <a:dk1>
        <a:srgbClr val="000000"/>
      </a:dk1>
      <a:lt1>
        <a:srgbClr val="FFFFFF"/>
      </a:lt1>
      <a:dk2>
        <a:srgbClr val="CC6600"/>
      </a:dk2>
      <a:lt2>
        <a:srgbClr val="FFFFFF"/>
      </a:lt2>
      <a:accent1>
        <a:srgbClr val="FFFFCC"/>
      </a:accent1>
      <a:accent2>
        <a:srgbClr val="B5E0E3"/>
      </a:accent2>
      <a:accent3>
        <a:srgbClr val="FFFFFF"/>
      </a:accent3>
      <a:accent4>
        <a:srgbClr val="000000"/>
      </a:accent4>
      <a:accent5>
        <a:srgbClr val="FFFFE2"/>
      </a:accent5>
      <a:accent6>
        <a:srgbClr val="A4CBCE"/>
      </a:accent6>
      <a:hlink>
        <a:srgbClr val="E5D093"/>
      </a:hlink>
      <a:folHlink>
        <a:srgbClr val="CCB374"/>
      </a:folHlink>
    </a:clrScheme>
    <a:fontScheme name="Global">
      <a:majorFont>
        <a:latin typeface="Century Gothic"/>
        <a:ea typeface=""/>
        <a:cs typeface="Times New Roman"/>
      </a:majorFont>
      <a:minorFont>
        <a:latin typeface="Century Gothic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lnDef>
  </a:objectDefaults>
  <a:extraClrSchemeLst>
    <a:extraClrScheme>
      <a:clrScheme name="Global 1">
        <a:dk1>
          <a:srgbClr val="000000"/>
        </a:dk1>
        <a:lt1>
          <a:srgbClr val="FFFFCC"/>
        </a:lt1>
        <a:dk2>
          <a:srgbClr val="4D4D4D"/>
        </a:dk2>
        <a:lt2>
          <a:srgbClr val="FFCC00"/>
        </a:lt2>
        <a:accent1>
          <a:srgbClr val="FF9900"/>
        </a:accent1>
        <a:accent2>
          <a:srgbClr val="CC9900"/>
        </a:accent2>
        <a:accent3>
          <a:srgbClr val="B2B2B2"/>
        </a:accent3>
        <a:accent4>
          <a:srgbClr val="DADAAE"/>
        </a:accent4>
        <a:accent5>
          <a:srgbClr val="FFCAAA"/>
        </a:accent5>
        <a:accent6>
          <a:srgbClr val="B98A00"/>
        </a:accent6>
        <a:hlink>
          <a:srgbClr val="898743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al 2">
        <a:dk1>
          <a:srgbClr val="000000"/>
        </a:dk1>
        <a:lt1>
          <a:srgbClr val="FFFFFF"/>
        </a:lt1>
        <a:dk2>
          <a:srgbClr val="CC6600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E5D093"/>
        </a:hlink>
        <a:folHlink>
          <a:srgbClr val="CCB37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8F8F8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FBFBFB"/>
        </a:accent5>
        <a:accent6>
          <a:srgbClr val="878787"/>
        </a:accent6>
        <a:hlink>
          <a:srgbClr val="DDDDD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4">
        <a:dk1>
          <a:srgbClr val="000000"/>
        </a:dk1>
        <a:lt1>
          <a:srgbClr val="FFFFFF"/>
        </a:lt1>
        <a:dk2>
          <a:srgbClr val="000066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FDF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5">
        <a:dk1>
          <a:srgbClr val="000000"/>
        </a:dk1>
        <a:lt1>
          <a:srgbClr val="E9E6D9"/>
        </a:lt1>
        <a:dk2>
          <a:srgbClr val="666633"/>
        </a:dk2>
        <a:lt2>
          <a:srgbClr val="CEC7AA"/>
        </a:lt2>
        <a:accent1>
          <a:srgbClr val="FFFFCC"/>
        </a:accent1>
        <a:accent2>
          <a:srgbClr val="B5E0E3"/>
        </a:accent2>
        <a:accent3>
          <a:srgbClr val="F2F0E9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6AB82"/>
        </a:hlink>
        <a:folHlink>
          <a:srgbClr val="A092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6">
        <a:dk1>
          <a:srgbClr val="1B3753"/>
        </a:dk1>
        <a:lt1>
          <a:srgbClr val="EAEAEA"/>
        </a:lt1>
        <a:dk2>
          <a:srgbClr val="336699"/>
        </a:dk2>
        <a:lt2>
          <a:srgbClr val="FFFFCC"/>
        </a:lt2>
        <a:accent1>
          <a:srgbClr val="BA8E46"/>
        </a:accent1>
        <a:accent2>
          <a:srgbClr val="46C0AF"/>
        </a:accent2>
        <a:accent3>
          <a:srgbClr val="ADB8CA"/>
        </a:accent3>
        <a:accent4>
          <a:srgbClr val="C8C8C8"/>
        </a:accent4>
        <a:accent5>
          <a:srgbClr val="D9C6B0"/>
        </a:accent5>
        <a:accent6>
          <a:srgbClr val="3FAE9E"/>
        </a:accent6>
        <a:hlink>
          <a:srgbClr val="93ACC3"/>
        </a:hlink>
        <a:folHlink>
          <a:srgbClr val="7897B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al 7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FFCC"/>
        </a:accent1>
        <a:accent2>
          <a:srgbClr val="FFCC99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E7B98A"/>
        </a:accent6>
        <a:hlink>
          <a:srgbClr val="FF9999"/>
        </a:hlink>
        <a:folHlink>
          <a:srgbClr val="E063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8">
        <a:dk1>
          <a:srgbClr val="000000"/>
        </a:dk1>
        <a:lt1>
          <a:srgbClr val="EAEAEA"/>
        </a:lt1>
        <a:dk2>
          <a:srgbClr val="17118B"/>
        </a:dk2>
        <a:lt2>
          <a:srgbClr val="FFFFCC"/>
        </a:lt2>
        <a:accent1>
          <a:srgbClr val="B2B2B2"/>
        </a:accent1>
        <a:accent2>
          <a:srgbClr val="54ABB2"/>
        </a:accent2>
        <a:accent3>
          <a:srgbClr val="ABAAC4"/>
        </a:accent3>
        <a:accent4>
          <a:srgbClr val="C8C8C8"/>
        </a:accent4>
        <a:accent5>
          <a:srgbClr val="D5D5D5"/>
        </a:accent5>
        <a:accent6>
          <a:srgbClr val="4B9BA1"/>
        </a:accent6>
        <a:hlink>
          <a:srgbClr val="4F49A3"/>
        </a:hlink>
        <a:folHlink>
          <a:srgbClr val="2E257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Biography report presentation</Template>
  <TotalTime>603</TotalTime>
  <Words>976</Words>
  <Application>Microsoft Office PowerPoint</Application>
  <PresentationFormat>On-screen Show (4:3)</PresentationFormat>
  <Paragraphs>114</Paragraphs>
  <Slides>14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Biography report presentation</vt:lpstr>
      <vt:lpstr>ChemSketch</vt:lpstr>
      <vt:lpstr>CS ChemDraw Drawing</vt:lpstr>
      <vt:lpstr>كربوهيدرات لطلاب  الفرقة الرابعة اساسى علوم المحاضرة 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Wld-Otiba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life and times  of Coretta Scott King</dc:title>
  <dc:creator>PC</dc:creator>
  <cp:lastModifiedBy>PC</cp:lastModifiedBy>
  <cp:revision>240</cp:revision>
  <cp:lastPrinted>1601-01-01T00:00:00Z</cp:lastPrinted>
  <dcterms:created xsi:type="dcterms:W3CDTF">2020-03-26T07:09:13Z</dcterms:created>
  <dcterms:modified xsi:type="dcterms:W3CDTF">2020-03-26T20:53:06Z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TC101030671033</vt:lpwstr>
  </property>
</Properties>
</file>